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613" r:id="rId3"/>
    <p:sldId id="614" r:id="rId4"/>
    <p:sldId id="615" r:id="rId5"/>
    <p:sldId id="616" r:id="rId6"/>
    <p:sldId id="617" r:id="rId7"/>
    <p:sldId id="618" r:id="rId8"/>
    <p:sldId id="619" r:id="rId9"/>
    <p:sldId id="620" r:id="rId10"/>
    <p:sldId id="621" r:id="rId11"/>
    <p:sldId id="622" r:id="rId12"/>
    <p:sldId id="623" r:id="rId13"/>
    <p:sldId id="624" r:id="rId14"/>
    <p:sldId id="625" r:id="rId15"/>
    <p:sldId id="626" r:id="rId16"/>
    <p:sldId id="627" r:id="rId17"/>
    <p:sldId id="628" r:id="rId18"/>
    <p:sldId id="629" r:id="rId19"/>
    <p:sldId id="630" r:id="rId20"/>
    <p:sldId id="631" r:id="rId21"/>
    <p:sldId id="632" r:id="rId22"/>
    <p:sldId id="633" r:id="rId23"/>
    <p:sldId id="635" r:id="rId24"/>
    <p:sldId id="637" r:id="rId25"/>
    <p:sldId id="634" r:id="rId26"/>
    <p:sldId id="636" r:id="rId27"/>
    <p:sldId id="638" r:id="rId28"/>
    <p:sldId id="639" r:id="rId29"/>
    <p:sldId id="640" r:id="rId30"/>
    <p:sldId id="641" r:id="rId31"/>
    <p:sldId id="642" r:id="rId32"/>
    <p:sldId id="643" r:id="rId33"/>
    <p:sldId id="644" r:id="rId34"/>
    <p:sldId id="612" r:id="rId35"/>
  </p:sldIdLst>
  <p:sldSz cx="13817600" cy="7772400"/>
  <p:notesSz cx="6858000" cy="91440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43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4416" autoAdjust="0"/>
  </p:normalViewPr>
  <p:slideViewPr>
    <p:cSldViewPr>
      <p:cViewPr varScale="1">
        <p:scale>
          <a:sx n="54" d="100"/>
          <a:sy n="54" d="100"/>
        </p:scale>
        <p:origin x="1104" y="66"/>
      </p:cViewPr>
      <p:guideLst>
        <p:guide orient="horz" pos="2448"/>
        <p:guide pos="43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7A162-7AE0-4734-8329-E6EF15A67CA1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D3E08-1F1D-453D-99F1-53E4B2E46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19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38D01-B6A8-4E40-A11C-85D5B25719CF}" type="datetimeFigureOut">
              <a:rPr lang="en-US" smtClean="0"/>
              <a:t>12/29/2022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02277-9392-41C3-AA11-A5F619BDE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22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599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2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610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87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203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994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04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15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1769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1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640" y="4404360"/>
            <a:ext cx="967232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15125E9-6101-5A80-5F89-16E1FDA03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8652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8622"/>
            <a:ext cx="13817600" cy="1050573"/>
          </a:xfrm>
        </p:spPr>
        <p:txBody>
          <a:bodyPr>
            <a:normAutofit/>
          </a:bodyPr>
          <a:lstStyle>
            <a:lvl1pPr>
              <a:defRPr sz="4399"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77" y="2090804"/>
            <a:ext cx="13166263" cy="5367667"/>
          </a:xfrm>
        </p:spPr>
        <p:txBody>
          <a:bodyPr/>
          <a:lstStyle>
            <a:lvl1pPr marL="288925" indent="-288925"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>
                <a:latin typeface="Palatino Linotype" panose="02040502050505030304" pitchFamily="18" charset="0"/>
              </a:defRPr>
            </a:lvl1pPr>
            <a:lvl2pPr marL="631825" indent="-227013"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>
                <a:latin typeface="Palatino Linotype" panose="02040502050505030304" pitchFamily="18" charset="0"/>
              </a:defRPr>
            </a:lvl2pPr>
            <a:lvl3pPr marL="973138" indent="-231775">
              <a:buClr>
                <a:schemeClr val="tx2"/>
              </a:buClr>
              <a:buFont typeface="Courier New" panose="02070309020205020404" pitchFamily="49" charset="0"/>
              <a:buChar char="o"/>
              <a:defRPr sz="1600">
                <a:latin typeface="Palatino Linotype" panose="02040502050505030304" pitchFamily="18" charset="0"/>
              </a:defRPr>
            </a:lvl3pPr>
            <a:lvl4pPr marL="1254125" indent="-222250">
              <a:buClr>
                <a:schemeClr val="tx2"/>
              </a:buClr>
              <a:defRPr sz="1400">
                <a:latin typeface="Palatino Linotype" panose="02040502050505030304" pitchFamily="18" charset="0"/>
              </a:defRPr>
            </a:lvl4pPr>
            <a:lvl5pPr marL="1430338" indent="-176213">
              <a:buClr>
                <a:schemeClr val="tx2"/>
              </a:buClr>
              <a:defRPr sz="12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2034827" y="7152499"/>
            <a:ext cx="1523369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102D1B-0293-4647-B4E5-AE469158D403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-31035"/>
            <a:ext cx="13817601" cy="489657"/>
            <a:chOff x="0" y="-27384"/>
            <a:chExt cx="9144000" cy="432051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0" y="-27384"/>
              <a:ext cx="9137405" cy="271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MY" sz="1400" b="1" i="1" baseline="0" dirty="0">
                  <a:latin typeface="Palatino Linotype" panose="02040502050505030304" pitchFamily="18" charset="0"/>
                </a:rPr>
                <a:t>Data Structures</a:t>
              </a:r>
            </a:p>
          </p:txBody>
        </p:sp>
        <p:cxnSp>
          <p:nvCxnSpPr>
            <p:cNvPr id="15" name="Straight Connector 14"/>
            <p:cNvCxnSpPr/>
            <p:nvPr userDrawn="1"/>
          </p:nvCxnSpPr>
          <p:spPr>
            <a:xfrm>
              <a:off x="107504" y="404667"/>
              <a:ext cx="9036496" cy="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rgbClr val="C99503"/>
                  </a:gs>
                  <a:gs pos="60000">
                    <a:schemeClr val="accent1">
                      <a:tint val="44500"/>
                      <a:satMod val="160000"/>
                      <a:alpha val="56000"/>
                      <a:lumMod val="83000"/>
                    </a:schemeClr>
                  </a:gs>
                  <a:gs pos="100000">
                    <a:schemeClr val="tx1">
                      <a:lumMod val="64000"/>
                      <a:lumOff val="36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 userDrawn="1"/>
        </p:nvCxnSpPr>
        <p:spPr>
          <a:xfrm>
            <a:off x="380077" y="1519537"/>
            <a:ext cx="13166263" cy="0"/>
          </a:xfrm>
          <a:prstGeom prst="line">
            <a:avLst/>
          </a:prstGeom>
          <a:ln w="25400" cap="rnd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380077" y="1509937"/>
            <a:ext cx="8507126" cy="350293"/>
          </a:xfrm>
        </p:spPr>
        <p:txBody>
          <a:bodyPr>
            <a:normAutofit/>
          </a:bodyPr>
          <a:lstStyle>
            <a:lvl1pPr marL="0" indent="0">
              <a:buNone/>
              <a:defRPr sz="1400" i="1">
                <a:latin typeface="Palatino Linotype" panose="02040502050505030304" pitchFamily="18" charset="0"/>
              </a:defRPr>
            </a:lvl1pPr>
            <a:lvl2pPr marL="690563" indent="-233363">
              <a:defRPr sz="1800">
                <a:latin typeface="Palatino Linotype" panose="02040502050505030304" pitchFamily="18" charset="0"/>
              </a:defRPr>
            </a:lvl2pPr>
            <a:lvl3pPr marL="1031875" indent="-234950">
              <a:buFont typeface="Wingdings" panose="05000000000000000000" pitchFamily="2" charset="2"/>
              <a:buChar char="§"/>
              <a:defRPr sz="1600">
                <a:latin typeface="Palatino Linotype" panose="02040502050505030304" pitchFamily="18" charset="0"/>
              </a:defRPr>
            </a:lvl3pPr>
            <a:lvl4pPr marL="1371600" indent="-223838">
              <a:buFont typeface="Arial" panose="020B0604020202020204" pitchFamily="34" charset="0"/>
              <a:buChar char="»"/>
              <a:defRPr sz="1400">
                <a:latin typeface="Palatino Linotype" panose="02040502050505030304" pitchFamily="18" charset="0"/>
              </a:defRPr>
            </a:lvl4pPr>
            <a:lvl5pPr>
              <a:defRPr sz="1506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BC473C-E8AC-C4B4-7536-C118F48777B9}"/>
              </a:ext>
            </a:extLst>
          </p:cNvPr>
          <p:cNvSpPr txBox="1"/>
          <p:nvPr userDrawn="1"/>
        </p:nvSpPr>
        <p:spPr>
          <a:xfrm>
            <a:off x="11459" y="0"/>
            <a:ext cx="71745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b="1" i="1" kern="1200" baseline="0" dirty="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rPr>
              <a:t>University of </a:t>
            </a:r>
            <a:r>
              <a:rPr lang="en-MY" sz="1400" b="1" i="1" kern="1200" baseline="0" dirty="0" err="1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rPr>
              <a:t>Basrah</a:t>
            </a:r>
            <a:r>
              <a:rPr lang="en-MY" sz="1400" b="1" i="1" kern="1200" baseline="0" dirty="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115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880" y="632185"/>
            <a:ext cx="12435840" cy="1050573"/>
          </a:xfrm>
        </p:spPr>
        <p:txBody>
          <a:bodyPr>
            <a:normAutofit/>
          </a:bodyPr>
          <a:lstStyle>
            <a:lvl1pPr>
              <a:defRPr sz="3599"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77" y="2090804"/>
            <a:ext cx="13166263" cy="5367667"/>
          </a:xfrm>
          <a:ln>
            <a:gradFill>
              <a:gsLst>
                <a:gs pos="10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/>
          <a:lstStyle>
            <a:lvl1pPr>
              <a:defRPr sz="2400">
                <a:latin typeface="Palatino Linotype" panose="02040502050505030304" pitchFamily="18" charset="0"/>
              </a:defRPr>
            </a:lvl1pPr>
            <a:lvl2pPr marL="693680" indent="-236518">
              <a:defRPr sz="2000">
                <a:latin typeface="Palatino Linotype" panose="02040502050505030304" pitchFamily="18" charset="0"/>
              </a:defRPr>
            </a:lvl2pPr>
            <a:lvl3pPr>
              <a:defRPr sz="1800">
                <a:latin typeface="Palatino Linotype" panose="02040502050505030304" pitchFamily="18" charset="0"/>
              </a:defRPr>
            </a:lvl3pPr>
            <a:lvl4pPr>
              <a:defRPr sz="1600">
                <a:latin typeface="Palatino Linotype" panose="02040502050505030304" pitchFamily="18" charset="0"/>
              </a:defRPr>
            </a:lvl4pPr>
            <a:lvl5pPr>
              <a:defRPr sz="14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2240594" y="7458471"/>
            <a:ext cx="1523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102D1B-0293-4647-B4E5-AE469158D403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28946" y="163218"/>
            <a:ext cx="13655150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C99503"/>
                </a:gs>
                <a:gs pos="60000">
                  <a:schemeClr val="accent1">
                    <a:tint val="44500"/>
                    <a:satMod val="160000"/>
                    <a:alpha val="56000"/>
                    <a:lumMod val="83000"/>
                  </a:schemeClr>
                </a:gs>
                <a:gs pos="100000">
                  <a:schemeClr val="tx1">
                    <a:lumMod val="64000"/>
                    <a:lumOff val="36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87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0880" y="311256"/>
            <a:ext cx="1243584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880" y="1813563"/>
            <a:ext cx="12435840" cy="512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0880" y="7203864"/>
            <a:ext cx="3224107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21015" y="7203864"/>
            <a:ext cx="4375573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2613" y="7203864"/>
            <a:ext cx="3224107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CFEE5-8EAD-403C-AFC6-4E09610A5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8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4" r:id="rId2"/>
    <p:sldLayoutId id="2147483683" r:id="rId3"/>
  </p:sldLayoutIdLst>
  <p:hf hdr="0" ftr="0" dt="0"/>
  <p:txStyles>
    <p:titleStyle>
      <a:lvl1pPr algn="ctr" defTabSz="914323" rtl="0" eaLnBrk="1" latinLnBrk="0" hangingPunct="1"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97422" y="1172924"/>
            <a:ext cx="8784976" cy="2376264"/>
          </a:xfrm>
        </p:spPr>
        <p:txBody>
          <a:bodyPr>
            <a:noAutofit/>
          </a:bodyPr>
          <a:lstStyle/>
          <a:p>
            <a:endParaRPr lang="en-US" sz="40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r>
              <a:rPr lang="en-US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Data Structures</a:t>
            </a:r>
          </a:p>
          <a:p>
            <a:r>
              <a:rPr lang="en-US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Lecture 9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34828" y="6498550"/>
            <a:ext cx="59584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latin typeface="Palatino Linotype" panose="02040502050505030304" pitchFamily="18" charset="0"/>
              </a:rPr>
              <a:t>Instructor: Ghazwan Abdulnabi Al-Ali</a:t>
            </a:r>
          </a:p>
        </p:txBody>
      </p:sp>
      <p:sp>
        <p:nvSpPr>
          <p:cNvPr id="2" name="Text Box 8">
            <a:extLst>
              <a:ext uri="{FF2B5EF4-FFF2-40B4-BE49-F238E27FC236}">
                <a16:creationId xmlns:a16="http://schemas.microsoft.com/office/drawing/2014/main" id="{6C7A2DF6-9A31-511F-88BB-09CF6F3B8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0913" y="7138781"/>
            <a:ext cx="9144000" cy="37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79" tIns="34289" rIns="68579" bIns="34289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Calibri"/>
                <a:cs typeface="Calibri"/>
              </a:rPr>
              <a:t>University of </a:t>
            </a:r>
            <a:r>
              <a:rPr lang="en-US" dirty="0" err="1">
                <a:latin typeface="Calibri"/>
                <a:cs typeface="Calibri"/>
              </a:rPr>
              <a:t>Basrah</a:t>
            </a:r>
            <a:r>
              <a:rPr lang="en-US" dirty="0">
                <a:latin typeface="Calibri"/>
                <a:cs typeface="Calibri"/>
              </a:rPr>
              <a:t>, Iraq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27A7A8-CEAC-2140-314E-9152434BFEE5}"/>
              </a:ext>
            </a:extLst>
          </p:cNvPr>
          <p:cNvSpPr txBox="1">
            <a:spLocks noChangeArrowheads="1"/>
          </p:cNvSpPr>
          <p:nvPr/>
        </p:nvSpPr>
        <p:spPr>
          <a:xfrm>
            <a:off x="2090913" y="255697"/>
            <a:ext cx="9144000" cy="134087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2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23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485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647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808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970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132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294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Grade</a:t>
            </a:r>
          </a:p>
          <a:p>
            <a:r>
              <a:rPr lang="en-MY" dirty="0"/>
              <a:t>College of Computer Science and Information Technology</a:t>
            </a:r>
          </a:p>
          <a:p>
            <a:r>
              <a:rPr lang="en-MY" dirty="0"/>
              <a:t>Department of Computer Science</a:t>
            </a: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40768AC-7770-AD21-669F-9C22097A87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03710" y="3727754"/>
            <a:ext cx="77724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hash table</a:t>
            </a:r>
          </a:p>
        </p:txBody>
      </p:sp>
    </p:spTree>
    <p:extLst>
      <p:ext uri="{BB962C8B-B14F-4D97-AF65-F5344CB8AC3E}">
        <p14:creationId xmlns:p14="http://schemas.microsoft.com/office/powerpoint/2010/main" val="221006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83D69-357E-C816-0FFC-501EE3600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Basic ideas of Hash Tables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8D3C0-F1DB-4B32-F413-5CB988988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2800" dirty="0"/>
              <a:t>A </a:t>
            </a:r>
            <a:r>
              <a:rPr lang="en-US" altLang="zh-TW" sz="2800" dirty="0">
                <a:solidFill>
                  <a:schemeClr val="tx2"/>
                </a:solidFill>
              </a:rPr>
              <a:t>hash function</a:t>
            </a:r>
            <a:r>
              <a:rPr lang="en-US" altLang="zh-TW" sz="2800" dirty="0"/>
              <a:t> </a:t>
            </a:r>
            <a:r>
              <a:rPr lang="en-US" altLang="zh-TW" sz="2800" b="1" i="1" dirty="0">
                <a:latin typeface="Times New Roman" panose="02020603050405020304" pitchFamily="18" charset="0"/>
              </a:rPr>
              <a:t>h</a:t>
            </a:r>
            <a:r>
              <a:rPr lang="en-US" altLang="zh-TW" sz="2800" dirty="0"/>
              <a:t> maps keys of a </a:t>
            </a:r>
            <a:r>
              <a:rPr lang="en-US" altLang="zh-TW" sz="2800" dirty="0">
                <a:solidFill>
                  <a:schemeClr val="accent2"/>
                </a:solidFill>
              </a:rPr>
              <a:t>given type</a:t>
            </a:r>
            <a:r>
              <a:rPr lang="en-US" altLang="zh-TW" sz="2800" dirty="0"/>
              <a:t> </a:t>
            </a:r>
            <a:r>
              <a:rPr lang="en-US" altLang="zh-TW" sz="2800" dirty="0">
                <a:solidFill>
                  <a:schemeClr val="accent2"/>
                </a:solidFill>
              </a:rPr>
              <a:t>with a wide range</a:t>
            </a:r>
            <a:r>
              <a:rPr lang="en-US" altLang="zh-TW" sz="2800" dirty="0"/>
              <a:t> to integers in a fixed interval </a:t>
            </a:r>
            <a:r>
              <a:rPr lang="en-US" altLang="zh-TW" sz="2800" i="1" dirty="0">
                <a:latin typeface="Times New Roman" panose="02020603050405020304" pitchFamily="18" charset="0"/>
              </a:rPr>
              <a:t>[0, </a:t>
            </a:r>
            <a:r>
              <a:rPr lang="en-US" altLang="zh-TW" sz="2800" b="1" i="1" dirty="0">
                <a:latin typeface="Times New Roman" panose="02020603050405020304" pitchFamily="18" charset="0"/>
              </a:rPr>
              <a:t>N</a:t>
            </a:r>
            <a:r>
              <a:rPr lang="en-US" altLang="zh-TW" sz="2800" b="1" i="1" dirty="0">
                <a:latin typeface="Symbol" panose="05050102010706020507" pitchFamily="18" charset="2"/>
              </a:rPr>
              <a:t> </a:t>
            </a:r>
            <a:r>
              <a:rPr lang="en-US" altLang="zh-TW" sz="2800" i="1" dirty="0">
                <a:latin typeface="Symbol" panose="05050102010706020507" pitchFamily="18" charset="2"/>
              </a:rPr>
              <a:t>- </a:t>
            </a:r>
            <a:r>
              <a:rPr lang="en-US" altLang="zh-TW" sz="2800" i="1" dirty="0">
                <a:latin typeface="Times New Roman" panose="02020603050405020304" pitchFamily="18" charset="0"/>
              </a:rPr>
              <a:t>1],</a:t>
            </a:r>
            <a:r>
              <a:rPr lang="en-US" altLang="zh-TW" sz="2800" dirty="0">
                <a:latin typeface="Times New Roman" panose="02020603050405020304" pitchFamily="18" charset="0"/>
              </a:rPr>
              <a:t> where </a:t>
            </a:r>
            <a:r>
              <a:rPr lang="en-US" altLang="zh-TW" sz="2800" i="1" dirty="0">
                <a:latin typeface="Times New Roman" panose="02020603050405020304" pitchFamily="18" charset="0"/>
              </a:rPr>
              <a:t>N</a:t>
            </a:r>
            <a:r>
              <a:rPr lang="en-US" altLang="zh-TW" sz="2800" dirty="0">
                <a:latin typeface="Times New Roman" panose="02020603050405020304" pitchFamily="18" charset="0"/>
              </a:rPr>
              <a:t> is the size of the hash table such that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2800" dirty="0">
                <a:solidFill>
                  <a:schemeClr val="tx2"/>
                </a:solidFill>
                <a:latin typeface="Verdana" panose="020B0604030504040204" pitchFamily="34" charset="0"/>
              </a:rPr>
              <a:t>Problem:</a:t>
            </a:r>
            <a:r>
              <a:rPr lang="en-US" altLang="zh-TW" sz="2800" dirty="0">
                <a:latin typeface="Verdana" panose="020B0604030504040204" pitchFamily="34" charset="0"/>
              </a:rPr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2800" dirty="0">
                <a:latin typeface="Verdana" panose="020B0604030504040204" pitchFamily="34" charset="0"/>
              </a:rPr>
              <a:t>It is hard to design a function </a:t>
            </a:r>
            <a:r>
              <a:rPr lang="en-US" altLang="zh-TW" sz="2800" i="1" dirty="0">
                <a:latin typeface="Verdana" panose="020B0604030504040204" pitchFamily="34" charset="0"/>
              </a:rPr>
              <a:t>h</a:t>
            </a:r>
            <a:r>
              <a:rPr lang="en-US" altLang="zh-TW" sz="2800" dirty="0">
                <a:latin typeface="Verdana" panose="020B0604030504040204" pitchFamily="34" charset="0"/>
              </a:rPr>
              <a:t> such that </a:t>
            </a:r>
            <a:r>
              <a:rPr lang="en-US" altLang="zh-TW" sz="2800" dirty="0">
                <a:solidFill>
                  <a:schemeClr val="accent2"/>
                </a:solidFill>
                <a:latin typeface="Verdana" panose="020B0604030504040204" pitchFamily="34" charset="0"/>
              </a:rPr>
              <a:t>(1)</a:t>
            </a:r>
            <a:r>
              <a:rPr lang="en-US" altLang="zh-TW" sz="2800" dirty="0">
                <a:latin typeface="Verdana" panose="020B0604030504040204" pitchFamily="34" charset="0"/>
              </a:rPr>
              <a:t>  holds.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2800" dirty="0">
                <a:solidFill>
                  <a:schemeClr val="tx2"/>
                </a:solidFill>
                <a:latin typeface="Verdana" panose="020B0604030504040204" pitchFamily="34" charset="0"/>
              </a:rPr>
              <a:t>What we can do:</a:t>
            </a:r>
          </a:p>
          <a:p>
            <a:pPr>
              <a:lnSpc>
                <a:spcPct val="80000"/>
              </a:lnSpc>
            </a:pPr>
            <a:r>
              <a:rPr lang="en-US" altLang="zh-TW" sz="2800" dirty="0">
                <a:latin typeface="Verdana" panose="020B0604030504040204" pitchFamily="34" charset="0"/>
              </a:rPr>
              <a:t>We can design a  function </a:t>
            </a:r>
            <a:r>
              <a:rPr lang="en-US" altLang="zh-TW" sz="2800" i="1" dirty="0">
                <a:latin typeface="Verdana" panose="020B0604030504040204" pitchFamily="34" charset="0"/>
              </a:rPr>
              <a:t>h</a:t>
            </a:r>
            <a:r>
              <a:rPr lang="en-US" altLang="zh-TW" sz="2800" dirty="0">
                <a:latin typeface="Verdana" panose="020B0604030504040204" pitchFamily="34" charset="0"/>
              </a:rPr>
              <a:t> so that with </a:t>
            </a:r>
            <a:r>
              <a:rPr lang="en-US" altLang="zh-TW" sz="2800" dirty="0">
                <a:solidFill>
                  <a:schemeClr val="accent2"/>
                </a:solidFill>
                <a:latin typeface="Verdana" panose="020B0604030504040204" pitchFamily="34" charset="0"/>
              </a:rPr>
              <a:t>high chance</a:t>
            </a:r>
            <a:r>
              <a:rPr lang="en-US" altLang="zh-TW" sz="2800" dirty="0">
                <a:latin typeface="Verdana" panose="020B0604030504040204" pitchFamily="34" charset="0"/>
              </a:rPr>
              <a:t>, (1) holds.</a:t>
            </a:r>
          </a:p>
          <a:p>
            <a:pPr>
              <a:lnSpc>
                <a:spcPct val="80000"/>
              </a:lnSpc>
            </a:pPr>
            <a:r>
              <a:rPr lang="en-US" altLang="zh-TW" sz="2800" dirty="0">
                <a:latin typeface="Verdana" panose="020B0604030504040204" pitchFamily="34" charset="0"/>
              </a:rPr>
              <a:t>i.e., (1) may not always holds, but (1) holds for most of the </a:t>
            </a:r>
            <a:r>
              <a:rPr lang="en-US" altLang="zh-TW" sz="2800" i="1" dirty="0">
                <a:latin typeface="Verdana" panose="020B0604030504040204" pitchFamily="34" charset="0"/>
              </a:rPr>
              <a:t>n</a:t>
            </a:r>
            <a:r>
              <a:rPr lang="en-US" altLang="zh-TW" sz="2800" dirty="0">
                <a:latin typeface="Verdana" panose="020B0604030504040204" pitchFamily="34" charset="0"/>
              </a:rPr>
              <a:t> keys. </a:t>
            </a:r>
          </a:p>
          <a:p>
            <a:pPr marL="0" indent="0">
              <a:buNone/>
            </a:pP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97ECA3-AFDE-F984-71E0-43E12095DD0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00589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387FA-A1A0-B1ED-2252-BC9E45249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Hash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57326-733E-021F-D808-CFB3109D9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MY" sz="2400" dirty="0"/>
              <a:t>An ideal hash function:</a:t>
            </a:r>
          </a:p>
          <a:p>
            <a:r>
              <a:rPr lang="en-MY" sz="2400" dirty="0"/>
              <a:t>Fast to compute</a:t>
            </a:r>
          </a:p>
          <a:p>
            <a:r>
              <a:rPr lang="en-MY" sz="2400" dirty="0"/>
              <a:t>“Rarely” hashes two “used” keys to the same index</a:t>
            </a:r>
          </a:p>
          <a:p>
            <a:pPr lvl="1"/>
            <a:r>
              <a:rPr lang="en-MY" sz="2400" dirty="0"/>
              <a:t>Often impossible in theory but easy in practice</a:t>
            </a:r>
          </a:p>
          <a:p>
            <a:pPr lvl="1"/>
            <a:r>
              <a:rPr lang="en-MY" sz="2400" dirty="0"/>
              <a:t>Will handle collisions later</a:t>
            </a:r>
          </a:p>
          <a:p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2A4626-502A-AC34-8AF7-A343A42A748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grpSp>
        <p:nvGrpSpPr>
          <p:cNvPr id="5" name="object 4">
            <a:extLst>
              <a:ext uri="{FF2B5EF4-FFF2-40B4-BE49-F238E27FC236}">
                <a16:creationId xmlns:a16="http://schemas.microsoft.com/office/drawing/2014/main" id="{44FD6131-9AE6-C0FB-9BAC-4A64ACCE06BB}"/>
              </a:ext>
            </a:extLst>
          </p:cNvPr>
          <p:cNvGrpSpPr/>
          <p:nvPr/>
        </p:nvGrpSpPr>
        <p:grpSpPr>
          <a:xfrm>
            <a:off x="5721563" y="4226008"/>
            <a:ext cx="2954020" cy="1713230"/>
            <a:chOff x="2091124" y="4410242"/>
            <a:chExt cx="2954020" cy="1713230"/>
          </a:xfrm>
        </p:grpSpPr>
        <p:sp>
          <p:nvSpPr>
            <p:cNvPr id="6" name="object 5">
              <a:extLst>
                <a:ext uri="{FF2B5EF4-FFF2-40B4-BE49-F238E27FC236}">
                  <a16:creationId xmlns:a16="http://schemas.microsoft.com/office/drawing/2014/main" id="{BE650016-464D-EAE3-C599-D232460258FD}"/>
                </a:ext>
              </a:extLst>
            </p:cNvPr>
            <p:cNvSpPr/>
            <p:nvPr/>
          </p:nvSpPr>
          <p:spPr>
            <a:xfrm>
              <a:off x="2095881" y="4415006"/>
              <a:ext cx="2944495" cy="1703705"/>
            </a:xfrm>
            <a:custGeom>
              <a:avLst/>
              <a:gdLst/>
              <a:ahLst/>
              <a:cxnLst/>
              <a:rect l="l" t="t" r="r" b="b"/>
              <a:pathLst>
                <a:path w="2944495" h="1703704">
                  <a:moveTo>
                    <a:pt x="2016993" y="0"/>
                  </a:moveTo>
                  <a:lnTo>
                    <a:pt x="2004390" y="2257"/>
                  </a:lnTo>
                  <a:lnTo>
                    <a:pt x="1993228" y="7870"/>
                  </a:lnTo>
                  <a:lnTo>
                    <a:pt x="1980266" y="17774"/>
                  </a:lnTo>
                  <a:lnTo>
                    <a:pt x="1962264" y="32902"/>
                  </a:lnTo>
                  <a:lnTo>
                    <a:pt x="1918450" y="24642"/>
                  </a:lnTo>
                  <a:lnTo>
                    <a:pt x="1872055" y="18483"/>
                  </a:lnTo>
                  <a:lnTo>
                    <a:pt x="1823430" y="14213"/>
                  </a:lnTo>
                  <a:lnTo>
                    <a:pt x="1772927" y="11617"/>
                  </a:lnTo>
                  <a:lnTo>
                    <a:pt x="1720899" y="10485"/>
                  </a:lnTo>
                  <a:lnTo>
                    <a:pt x="1667697" y="10603"/>
                  </a:lnTo>
                  <a:lnTo>
                    <a:pt x="1613674" y="11760"/>
                  </a:lnTo>
                  <a:lnTo>
                    <a:pt x="1559182" y="13742"/>
                  </a:lnTo>
                  <a:lnTo>
                    <a:pt x="1504572" y="16338"/>
                  </a:lnTo>
                  <a:lnTo>
                    <a:pt x="1292002" y="28608"/>
                  </a:lnTo>
                  <a:lnTo>
                    <a:pt x="1242087" y="31086"/>
                  </a:lnTo>
                  <a:lnTo>
                    <a:pt x="1194168" y="32902"/>
                  </a:lnTo>
                  <a:lnTo>
                    <a:pt x="1046865" y="55249"/>
                  </a:lnTo>
                  <a:lnTo>
                    <a:pt x="1002144" y="61223"/>
                  </a:lnTo>
                  <a:lnTo>
                    <a:pt x="884992" y="96823"/>
                  </a:lnTo>
                  <a:lnTo>
                    <a:pt x="879008" y="98472"/>
                  </a:lnTo>
                  <a:lnTo>
                    <a:pt x="875380" y="99196"/>
                  </a:lnTo>
                  <a:lnTo>
                    <a:pt x="863803" y="99666"/>
                  </a:lnTo>
                  <a:lnTo>
                    <a:pt x="854771" y="100538"/>
                  </a:lnTo>
                  <a:lnTo>
                    <a:pt x="791402" y="110692"/>
                  </a:lnTo>
                  <a:lnTo>
                    <a:pt x="753245" y="117873"/>
                  </a:lnTo>
                  <a:lnTo>
                    <a:pt x="704100" y="127593"/>
                  </a:lnTo>
                  <a:lnTo>
                    <a:pt x="649779" y="140413"/>
                  </a:lnTo>
                  <a:lnTo>
                    <a:pt x="599201" y="155618"/>
                  </a:lnTo>
                  <a:lnTo>
                    <a:pt x="551212" y="172448"/>
                  </a:lnTo>
                  <a:lnTo>
                    <a:pt x="458382" y="207951"/>
                  </a:lnTo>
                  <a:lnTo>
                    <a:pt x="411232" y="225106"/>
                  </a:lnTo>
                  <a:lnTo>
                    <a:pt x="362051" y="240851"/>
                  </a:lnTo>
                  <a:lnTo>
                    <a:pt x="318563" y="270483"/>
                  </a:lnTo>
                  <a:lnTo>
                    <a:pt x="321974" y="267027"/>
                  </a:lnTo>
                  <a:lnTo>
                    <a:pt x="256031" y="297493"/>
                  </a:lnTo>
                  <a:lnTo>
                    <a:pt x="200775" y="339307"/>
                  </a:lnTo>
                  <a:lnTo>
                    <a:pt x="177556" y="361207"/>
                  </a:lnTo>
                  <a:lnTo>
                    <a:pt x="150025" y="382444"/>
                  </a:lnTo>
                  <a:lnTo>
                    <a:pt x="120405" y="427922"/>
                  </a:lnTo>
                  <a:lnTo>
                    <a:pt x="53099" y="517011"/>
                  </a:lnTo>
                  <a:lnTo>
                    <a:pt x="22901" y="562234"/>
                  </a:lnTo>
                  <a:lnTo>
                    <a:pt x="0" y="608986"/>
                  </a:lnTo>
                  <a:lnTo>
                    <a:pt x="3438" y="635116"/>
                  </a:lnTo>
                  <a:lnTo>
                    <a:pt x="5003" y="661414"/>
                  </a:lnTo>
                  <a:lnTo>
                    <a:pt x="22009" y="712517"/>
                  </a:lnTo>
                  <a:lnTo>
                    <a:pt x="83264" y="721923"/>
                  </a:lnTo>
                  <a:lnTo>
                    <a:pt x="170027" y="731986"/>
                  </a:lnTo>
                  <a:lnTo>
                    <a:pt x="217177" y="738282"/>
                  </a:lnTo>
                  <a:lnTo>
                    <a:pt x="244021" y="742473"/>
                  </a:lnTo>
                  <a:lnTo>
                    <a:pt x="262688" y="746114"/>
                  </a:lnTo>
                  <a:lnTo>
                    <a:pt x="267460" y="746354"/>
                  </a:lnTo>
                  <a:lnTo>
                    <a:pt x="300251" y="745651"/>
                  </a:lnTo>
                  <a:lnTo>
                    <a:pt x="341217" y="745497"/>
                  </a:lnTo>
                  <a:lnTo>
                    <a:pt x="407197" y="746002"/>
                  </a:lnTo>
                  <a:lnTo>
                    <a:pt x="504664" y="747560"/>
                  </a:lnTo>
                  <a:lnTo>
                    <a:pt x="640092" y="750566"/>
                  </a:lnTo>
                  <a:lnTo>
                    <a:pt x="657403" y="754716"/>
                  </a:lnTo>
                  <a:lnTo>
                    <a:pt x="675092" y="758534"/>
                  </a:lnTo>
                  <a:lnTo>
                    <a:pt x="720789" y="785095"/>
                  </a:lnTo>
                  <a:lnTo>
                    <a:pt x="742912" y="819303"/>
                  </a:lnTo>
                  <a:lnTo>
                    <a:pt x="746099" y="825788"/>
                  </a:lnTo>
                  <a:lnTo>
                    <a:pt x="741226" y="845811"/>
                  </a:lnTo>
                  <a:lnTo>
                    <a:pt x="722475" y="898463"/>
                  </a:lnTo>
                  <a:lnTo>
                    <a:pt x="666077" y="949304"/>
                  </a:lnTo>
                  <a:lnTo>
                    <a:pt x="627000" y="977576"/>
                  </a:lnTo>
                  <a:lnTo>
                    <a:pt x="587732" y="1005593"/>
                  </a:lnTo>
                  <a:lnTo>
                    <a:pt x="549136" y="1033655"/>
                  </a:lnTo>
                  <a:lnTo>
                    <a:pt x="512076" y="1062059"/>
                  </a:lnTo>
                  <a:lnTo>
                    <a:pt x="483979" y="1088440"/>
                  </a:lnTo>
                  <a:lnTo>
                    <a:pt x="461319" y="1114491"/>
                  </a:lnTo>
                  <a:lnTo>
                    <a:pt x="437533" y="1140208"/>
                  </a:lnTo>
                  <a:lnTo>
                    <a:pt x="406057" y="1165589"/>
                  </a:lnTo>
                  <a:lnTo>
                    <a:pt x="409499" y="1200604"/>
                  </a:lnTo>
                  <a:lnTo>
                    <a:pt x="411753" y="1232901"/>
                  </a:lnTo>
                  <a:lnTo>
                    <a:pt x="421865" y="1289297"/>
                  </a:lnTo>
                  <a:lnTo>
                    <a:pt x="454732" y="1334691"/>
                  </a:lnTo>
                  <a:lnTo>
                    <a:pt x="528693" y="1368998"/>
                  </a:lnTo>
                  <a:lnTo>
                    <a:pt x="586816" y="1381967"/>
                  </a:lnTo>
                  <a:lnTo>
                    <a:pt x="662089" y="1392132"/>
                  </a:lnTo>
                  <a:lnTo>
                    <a:pt x="816478" y="1387925"/>
                  </a:lnTo>
                  <a:lnTo>
                    <a:pt x="867491" y="1385984"/>
                  </a:lnTo>
                  <a:lnTo>
                    <a:pt x="918121" y="1383280"/>
                  </a:lnTo>
                  <a:lnTo>
                    <a:pt x="972597" y="1376626"/>
                  </a:lnTo>
                  <a:lnTo>
                    <a:pt x="1022654" y="1364875"/>
                  </a:lnTo>
                  <a:lnTo>
                    <a:pt x="1071077" y="1350789"/>
                  </a:lnTo>
                  <a:lnTo>
                    <a:pt x="1120652" y="1337127"/>
                  </a:lnTo>
                  <a:lnTo>
                    <a:pt x="1174165" y="1326651"/>
                  </a:lnTo>
                  <a:lnTo>
                    <a:pt x="1218456" y="1309213"/>
                  </a:lnTo>
                  <a:lnTo>
                    <a:pt x="1266878" y="1293985"/>
                  </a:lnTo>
                  <a:lnTo>
                    <a:pt x="1318758" y="1280839"/>
                  </a:lnTo>
                  <a:lnTo>
                    <a:pt x="1373422" y="1269647"/>
                  </a:lnTo>
                  <a:lnTo>
                    <a:pt x="1430197" y="1260280"/>
                  </a:lnTo>
                  <a:lnTo>
                    <a:pt x="1492541" y="1263725"/>
                  </a:lnTo>
                  <a:lnTo>
                    <a:pt x="1546820" y="1267044"/>
                  </a:lnTo>
                  <a:lnTo>
                    <a:pt x="1595530" y="1272446"/>
                  </a:lnTo>
                  <a:lnTo>
                    <a:pt x="1641168" y="1282138"/>
                  </a:lnTo>
                  <a:lnTo>
                    <a:pt x="1686229" y="1298330"/>
                  </a:lnTo>
                  <a:lnTo>
                    <a:pt x="1705548" y="1320317"/>
                  </a:lnTo>
                  <a:lnTo>
                    <a:pt x="1750928" y="1361300"/>
                  </a:lnTo>
                  <a:lnTo>
                    <a:pt x="1770240" y="1383280"/>
                  </a:lnTo>
                  <a:lnTo>
                    <a:pt x="1773532" y="1419153"/>
                  </a:lnTo>
                  <a:lnTo>
                    <a:pt x="1775217" y="1455335"/>
                  </a:lnTo>
                  <a:lnTo>
                    <a:pt x="1777406" y="1491389"/>
                  </a:lnTo>
                  <a:lnTo>
                    <a:pt x="1791746" y="1561374"/>
                  </a:lnTo>
                  <a:lnTo>
                    <a:pt x="1833449" y="1625624"/>
                  </a:lnTo>
                  <a:lnTo>
                    <a:pt x="1869842" y="1654509"/>
                  </a:lnTo>
                  <a:lnTo>
                    <a:pt x="1919413" y="1680655"/>
                  </a:lnTo>
                  <a:lnTo>
                    <a:pt x="1984273" y="1703625"/>
                  </a:lnTo>
                  <a:lnTo>
                    <a:pt x="2326493" y="1696532"/>
                  </a:lnTo>
                  <a:lnTo>
                    <a:pt x="2345001" y="1695598"/>
                  </a:lnTo>
                  <a:lnTo>
                    <a:pt x="2350571" y="1694997"/>
                  </a:lnTo>
                  <a:lnTo>
                    <a:pt x="2354609" y="1694257"/>
                  </a:lnTo>
                  <a:lnTo>
                    <a:pt x="2369320" y="1689180"/>
                  </a:lnTo>
                  <a:lnTo>
                    <a:pt x="2376106" y="1687196"/>
                  </a:lnTo>
                  <a:lnTo>
                    <a:pt x="2415020" y="1678940"/>
                  </a:lnTo>
                  <a:lnTo>
                    <a:pt x="2463364" y="1671146"/>
                  </a:lnTo>
                  <a:lnTo>
                    <a:pt x="2496337" y="1666452"/>
                  </a:lnTo>
                  <a:lnTo>
                    <a:pt x="2525852" y="1646066"/>
                  </a:lnTo>
                  <a:lnTo>
                    <a:pt x="2540139" y="1635702"/>
                  </a:lnTo>
                  <a:lnTo>
                    <a:pt x="2543825" y="1632796"/>
                  </a:lnTo>
                  <a:lnTo>
                    <a:pt x="2541534" y="1634784"/>
                  </a:lnTo>
                  <a:lnTo>
                    <a:pt x="2537893" y="1639102"/>
                  </a:lnTo>
                  <a:lnTo>
                    <a:pt x="2537529" y="1643186"/>
                  </a:lnTo>
                  <a:lnTo>
                    <a:pt x="2545068" y="1644474"/>
                  </a:lnTo>
                  <a:lnTo>
                    <a:pt x="2602357" y="1628403"/>
                  </a:lnTo>
                  <a:lnTo>
                    <a:pt x="2634702" y="1606877"/>
                  </a:lnTo>
                  <a:lnTo>
                    <a:pt x="2646362" y="1600082"/>
                  </a:lnTo>
                  <a:lnTo>
                    <a:pt x="2660860" y="1594691"/>
                  </a:lnTo>
                  <a:lnTo>
                    <a:pt x="2676861" y="1590130"/>
                  </a:lnTo>
                  <a:lnTo>
                    <a:pt x="2710370" y="1581502"/>
                  </a:lnTo>
                  <a:lnTo>
                    <a:pt x="2759286" y="1544618"/>
                  </a:lnTo>
                  <a:lnTo>
                    <a:pt x="2797159" y="1508181"/>
                  </a:lnTo>
                  <a:lnTo>
                    <a:pt x="2825698" y="1472008"/>
                  </a:lnTo>
                  <a:lnTo>
                    <a:pt x="2846611" y="1435918"/>
                  </a:lnTo>
                  <a:lnTo>
                    <a:pt x="2861607" y="1399729"/>
                  </a:lnTo>
                  <a:lnTo>
                    <a:pt x="2880680" y="1326333"/>
                  </a:lnTo>
                  <a:lnTo>
                    <a:pt x="2888175" y="1288762"/>
                  </a:lnTo>
                  <a:lnTo>
                    <a:pt x="2896586" y="1250367"/>
                  </a:lnTo>
                  <a:lnTo>
                    <a:pt x="2907623" y="1210968"/>
                  </a:lnTo>
                  <a:lnTo>
                    <a:pt x="2922993" y="1170382"/>
                  </a:lnTo>
                  <a:lnTo>
                    <a:pt x="2944406" y="1128429"/>
                  </a:lnTo>
                  <a:lnTo>
                    <a:pt x="2935307" y="1033492"/>
                  </a:lnTo>
                  <a:lnTo>
                    <a:pt x="2928754" y="988896"/>
                  </a:lnTo>
                  <a:lnTo>
                    <a:pt x="2918147" y="945690"/>
                  </a:lnTo>
                  <a:lnTo>
                    <a:pt x="2901445" y="903480"/>
                  </a:lnTo>
                  <a:lnTo>
                    <a:pt x="2876610" y="861873"/>
                  </a:lnTo>
                  <a:lnTo>
                    <a:pt x="2841601" y="820473"/>
                  </a:lnTo>
                  <a:lnTo>
                    <a:pt x="2794381" y="778887"/>
                  </a:lnTo>
                  <a:lnTo>
                    <a:pt x="2759332" y="752298"/>
                  </a:lnTo>
                  <a:lnTo>
                    <a:pt x="2728385" y="731934"/>
                  </a:lnTo>
                  <a:lnTo>
                    <a:pt x="2725957" y="732584"/>
                  </a:lnTo>
                  <a:lnTo>
                    <a:pt x="2727874" y="736739"/>
                  </a:lnTo>
                  <a:lnTo>
                    <a:pt x="2730870" y="741611"/>
                  </a:lnTo>
                  <a:lnTo>
                    <a:pt x="2731681" y="744412"/>
                  </a:lnTo>
                  <a:lnTo>
                    <a:pt x="2688361" y="712517"/>
                  </a:lnTo>
                  <a:lnTo>
                    <a:pt x="2602357" y="637295"/>
                  </a:lnTo>
                  <a:lnTo>
                    <a:pt x="2587571" y="611040"/>
                  </a:lnTo>
                  <a:lnTo>
                    <a:pt x="2571100" y="585201"/>
                  </a:lnTo>
                  <a:lnTo>
                    <a:pt x="2554256" y="559526"/>
                  </a:lnTo>
                  <a:lnTo>
                    <a:pt x="2538348" y="533764"/>
                  </a:lnTo>
                  <a:lnTo>
                    <a:pt x="2548070" y="490837"/>
                  </a:lnTo>
                  <a:lnTo>
                    <a:pt x="2560793" y="448156"/>
                  </a:lnTo>
                  <a:lnTo>
                    <a:pt x="2578850" y="406115"/>
                  </a:lnTo>
                  <a:lnTo>
                    <a:pt x="2604576" y="365105"/>
                  </a:lnTo>
                  <a:lnTo>
                    <a:pt x="2640302" y="325520"/>
                  </a:lnTo>
                  <a:lnTo>
                    <a:pt x="2688361" y="287753"/>
                  </a:lnTo>
                  <a:lnTo>
                    <a:pt x="2705242" y="240757"/>
                  </a:lnTo>
                  <a:lnTo>
                    <a:pt x="2716869" y="193846"/>
                  </a:lnTo>
                  <a:lnTo>
                    <a:pt x="2714243" y="146767"/>
                  </a:lnTo>
                  <a:lnTo>
                    <a:pt x="2688361" y="99272"/>
                  </a:lnTo>
                  <a:lnTo>
                    <a:pt x="2623763" y="59125"/>
                  </a:lnTo>
                  <a:lnTo>
                    <a:pt x="2580600" y="47064"/>
                  </a:lnTo>
                  <a:lnTo>
                    <a:pt x="2532935" y="38246"/>
                  </a:lnTo>
                  <a:lnTo>
                    <a:pt x="2432329" y="24050"/>
                  </a:lnTo>
                  <a:lnTo>
                    <a:pt x="2304313" y="4581"/>
                  </a:lnTo>
                  <a:lnTo>
                    <a:pt x="2215022" y="6332"/>
                  </a:lnTo>
                  <a:lnTo>
                    <a:pt x="2146613" y="5831"/>
                  </a:lnTo>
                  <a:lnTo>
                    <a:pt x="2095845" y="4013"/>
                  </a:lnTo>
                  <a:lnTo>
                    <a:pt x="2034276" y="163"/>
                  </a:lnTo>
                  <a:lnTo>
                    <a:pt x="2016993" y="0"/>
                  </a:lnTo>
                  <a:close/>
                </a:path>
              </a:pathLst>
            </a:custGeom>
            <a:solidFill>
              <a:srgbClr val="CD66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6">
              <a:extLst>
                <a:ext uri="{FF2B5EF4-FFF2-40B4-BE49-F238E27FC236}">
                  <a16:creationId xmlns:a16="http://schemas.microsoft.com/office/drawing/2014/main" id="{02C3D882-3CC8-2E61-1D1C-194151768828}"/>
                </a:ext>
              </a:extLst>
            </p:cNvPr>
            <p:cNvSpPr/>
            <p:nvPr/>
          </p:nvSpPr>
          <p:spPr>
            <a:xfrm>
              <a:off x="2095887" y="4415005"/>
              <a:ext cx="2944495" cy="1703705"/>
            </a:xfrm>
            <a:custGeom>
              <a:avLst/>
              <a:gdLst/>
              <a:ahLst/>
              <a:cxnLst/>
              <a:rect l="l" t="t" r="r" b="b"/>
              <a:pathLst>
                <a:path w="2944495" h="1703704">
                  <a:moveTo>
                    <a:pt x="1962268" y="32904"/>
                  </a:moveTo>
                  <a:lnTo>
                    <a:pt x="1918454" y="24645"/>
                  </a:lnTo>
                  <a:lnTo>
                    <a:pt x="1872058" y="18486"/>
                  </a:lnTo>
                  <a:lnTo>
                    <a:pt x="1823432" y="14215"/>
                  </a:lnTo>
                  <a:lnTo>
                    <a:pt x="1772928" y="11619"/>
                  </a:lnTo>
                  <a:lnTo>
                    <a:pt x="1720899" y="10486"/>
                  </a:lnTo>
                  <a:lnTo>
                    <a:pt x="1667697" y="10604"/>
                  </a:lnTo>
                  <a:lnTo>
                    <a:pt x="1613673" y="11761"/>
                  </a:lnTo>
                  <a:lnTo>
                    <a:pt x="1559180" y="13743"/>
                  </a:lnTo>
                  <a:lnTo>
                    <a:pt x="1504569" y="16339"/>
                  </a:lnTo>
                  <a:lnTo>
                    <a:pt x="1450193" y="19336"/>
                  </a:lnTo>
                  <a:lnTo>
                    <a:pt x="1396404" y="22521"/>
                  </a:lnTo>
                  <a:lnTo>
                    <a:pt x="1343554" y="25683"/>
                  </a:lnTo>
                  <a:lnTo>
                    <a:pt x="1291995" y="28609"/>
                  </a:lnTo>
                  <a:lnTo>
                    <a:pt x="1242079" y="31087"/>
                  </a:lnTo>
                  <a:lnTo>
                    <a:pt x="1194158" y="32904"/>
                  </a:lnTo>
                  <a:lnTo>
                    <a:pt x="1162344" y="37688"/>
                  </a:lnTo>
                  <a:lnTo>
                    <a:pt x="1097958" y="47588"/>
                  </a:lnTo>
                  <a:lnTo>
                    <a:pt x="1046857" y="55248"/>
                  </a:lnTo>
                  <a:lnTo>
                    <a:pt x="1009045" y="60337"/>
                  </a:lnTo>
                  <a:lnTo>
                    <a:pt x="1002139" y="61221"/>
                  </a:lnTo>
                  <a:lnTo>
                    <a:pt x="962135" y="73274"/>
                  </a:lnTo>
                  <a:lnTo>
                    <a:pt x="931901" y="82475"/>
                  </a:lnTo>
                  <a:lnTo>
                    <a:pt x="909954" y="89211"/>
                  </a:lnTo>
                  <a:lnTo>
                    <a:pt x="894810" y="93867"/>
                  </a:lnTo>
                  <a:lnTo>
                    <a:pt x="884987" y="96827"/>
                  </a:lnTo>
                  <a:lnTo>
                    <a:pt x="879003" y="98476"/>
                  </a:lnTo>
                  <a:lnTo>
                    <a:pt x="875374" y="99200"/>
                  </a:lnTo>
                  <a:lnTo>
                    <a:pt x="872619" y="99384"/>
                  </a:lnTo>
                  <a:lnTo>
                    <a:pt x="869255" y="99412"/>
                  </a:lnTo>
                  <a:lnTo>
                    <a:pt x="863798" y="99669"/>
                  </a:lnTo>
                  <a:lnTo>
                    <a:pt x="820048" y="105667"/>
                  </a:lnTo>
                  <a:lnTo>
                    <a:pt x="753240" y="117872"/>
                  </a:lnTo>
                  <a:lnTo>
                    <a:pt x="704095" y="127591"/>
                  </a:lnTo>
                  <a:lnTo>
                    <a:pt x="649772" y="140413"/>
                  </a:lnTo>
                  <a:lnTo>
                    <a:pt x="599194" y="155619"/>
                  </a:lnTo>
                  <a:lnTo>
                    <a:pt x="551205" y="172450"/>
                  </a:lnTo>
                  <a:lnTo>
                    <a:pt x="504651" y="190148"/>
                  </a:lnTo>
                  <a:lnTo>
                    <a:pt x="458376" y="207955"/>
                  </a:lnTo>
                  <a:lnTo>
                    <a:pt x="411227" y="225112"/>
                  </a:lnTo>
                  <a:lnTo>
                    <a:pt x="362048" y="240860"/>
                  </a:lnTo>
                  <a:lnTo>
                    <a:pt x="335496" y="258825"/>
                  </a:lnTo>
                  <a:lnTo>
                    <a:pt x="322394" y="267839"/>
                  </a:lnTo>
                  <a:lnTo>
                    <a:pt x="318561" y="270488"/>
                  </a:lnTo>
                  <a:lnTo>
                    <a:pt x="319815" y="269356"/>
                  </a:lnTo>
                  <a:lnTo>
                    <a:pt x="321974" y="267030"/>
                  </a:lnTo>
                  <a:lnTo>
                    <a:pt x="320858" y="266096"/>
                  </a:lnTo>
                  <a:lnTo>
                    <a:pt x="312283" y="269138"/>
                  </a:lnTo>
                  <a:lnTo>
                    <a:pt x="256034" y="297494"/>
                  </a:lnTo>
                  <a:lnTo>
                    <a:pt x="200776" y="339306"/>
                  </a:lnTo>
                  <a:lnTo>
                    <a:pt x="177555" y="361208"/>
                  </a:lnTo>
                  <a:lnTo>
                    <a:pt x="150020" y="382446"/>
                  </a:lnTo>
                  <a:lnTo>
                    <a:pt x="120400" y="427923"/>
                  </a:lnTo>
                  <a:lnTo>
                    <a:pt x="86843" y="472509"/>
                  </a:lnTo>
                  <a:lnTo>
                    <a:pt x="53095" y="517009"/>
                  </a:lnTo>
                  <a:lnTo>
                    <a:pt x="22899" y="562232"/>
                  </a:lnTo>
                  <a:lnTo>
                    <a:pt x="0" y="608984"/>
                  </a:lnTo>
                  <a:lnTo>
                    <a:pt x="3437" y="635117"/>
                  </a:lnTo>
                  <a:lnTo>
                    <a:pt x="5000" y="661415"/>
                  </a:lnTo>
                  <a:lnTo>
                    <a:pt x="22002" y="712519"/>
                  </a:lnTo>
                  <a:lnTo>
                    <a:pt x="83261" y="721921"/>
                  </a:lnTo>
                  <a:lnTo>
                    <a:pt x="131986" y="727576"/>
                  </a:lnTo>
                  <a:lnTo>
                    <a:pt x="170022" y="731987"/>
                  </a:lnTo>
                  <a:lnTo>
                    <a:pt x="196541" y="735424"/>
                  </a:lnTo>
                  <a:lnTo>
                    <a:pt x="244019" y="742475"/>
                  </a:lnTo>
                  <a:lnTo>
                    <a:pt x="260375" y="745675"/>
                  </a:lnTo>
                  <a:lnTo>
                    <a:pt x="262687" y="746117"/>
                  </a:lnTo>
                  <a:lnTo>
                    <a:pt x="264779" y="746328"/>
                  </a:lnTo>
                  <a:lnTo>
                    <a:pt x="267459" y="746358"/>
                  </a:lnTo>
                  <a:lnTo>
                    <a:pt x="271536" y="746257"/>
                  </a:lnTo>
                  <a:lnTo>
                    <a:pt x="277821" y="746073"/>
                  </a:lnTo>
                  <a:lnTo>
                    <a:pt x="287121" y="745856"/>
                  </a:lnTo>
                  <a:lnTo>
                    <a:pt x="300247" y="745656"/>
                  </a:lnTo>
                  <a:lnTo>
                    <a:pt x="318008" y="745522"/>
                  </a:lnTo>
                  <a:lnTo>
                    <a:pt x="341213" y="745502"/>
                  </a:lnTo>
                  <a:lnTo>
                    <a:pt x="370671" y="745648"/>
                  </a:lnTo>
                  <a:lnTo>
                    <a:pt x="451584" y="746629"/>
                  </a:lnTo>
                  <a:lnTo>
                    <a:pt x="504658" y="747565"/>
                  </a:lnTo>
                  <a:lnTo>
                    <a:pt x="567222" y="748862"/>
                  </a:lnTo>
                  <a:lnTo>
                    <a:pt x="640086" y="750570"/>
                  </a:lnTo>
                  <a:lnTo>
                    <a:pt x="657401" y="754719"/>
                  </a:lnTo>
                  <a:lnTo>
                    <a:pt x="675091" y="758535"/>
                  </a:lnTo>
                  <a:lnTo>
                    <a:pt x="720784" y="785096"/>
                  </a:lnTo>
                  <a:lnTo>
                    <a:pt x="742913" y="819303"/>
                  </a:lnTo>
                  <a:lnTo>
                    <a:pt x="746101" y="825788"/>
                  </a:lnTo>
                  <a:lnTo>
                    <a:pt x="741225" y="845809"/>
                  </a:lnTo>
                  <a:lnTo>
                    <a:pt x="722472" y="898462"/>
                  </a:lnTo>
                  <a:lnTo>
                    <a:pt x="666073" y="949301"/>
                  </a:lnTo>
                  <a:lnTo>
                    <a:pt x="626996" y="977577"/>
                  </a:lnTo>
                  <a:lnTo>
                    <a:pt x="587727" y="1005597"/>
                  </a:lnTo>
                  <a:lnTo>
                    <a:pt x="549130" y="1033659"/>
                  </a:lnTo>
                  <a:lnTo>
                    <a:pt x="512069" y="1062059"/>
                  </a:lnTo>
                  <a:lnTo>
                    <a:pt x="483971" y="1088442"/>
                  </a:lnTo>
                  <a:lnTo>
                    <a:pt x="461312" y="1114493"/>
                  </a:lnTo>
                  <a:lnTo>
                    <a:pt x="437527" y="1140211"/>
                  </a:lnTo>
                  <a:lnTo>
                    <a:pt x="406054" y="1165599"/>
                  </a:lnTo>
                  <a:lnTo>
                    <a:pt x="409496" y="1200612"/>
                  </a:lnTo>
                  <a:lnTo>
                    <a:pt x="411751" y="1232907"/>
                  </a:lnTo>
                  <a:lnTo>
                    <a:pt x="421864" y="1289300"/>
                  </a:lnTo>
                  <a:lnTo>
                    <a:pt x="454733" y="1334692"/>
                  </a:lnTo>
                  <a:lnTo>
                    <a:pt x="528695" y="1369000"/>
                  </a:lnTo>
                  <a:lnTo>
                    <a:pt x="586817" y="1381971"/>
                  </a:lnTo>
                  <a:lnTo>
                    <a:pt x="662089" y="1392139"/>
                  </a:lnTo>
                  <a:lnTo>
                    <a:pt x="713680" y="1390706"/>
                  </a:lnTo>
                  <a:lnTo>
                    <a:pt x="765175" y="1389401"/>
                  </a:lnTo>
                  <a:lnTo>
                    <a:pt x="816478" y="1387928"/>
                  </a:lnTo>
                  <a:lnTo>
                    <a:pt x="867493" y="1385989"/>
                  </a:lnTo>
                  <a:lnTo>
                    <a:pt x="918124" y="1383289"/>
                  </a:lnTo>
                  <a:lnTo>
                    <a:pt x="972596" y="1376633"/>
                  </a:lnTo>
                  <a:lnTo>
                    <a:pt x="1022651" y="1364879"/>
                  </a:lnTo>
                  <a:lnTo>
                    <a:pt x="1071074" y="1350789"/>
                  </a:lnTo>
                  <a:lnTo>
                    <a:pt x="1120648" y="1337125"/>
                  </a:lnTo>
                  <a:lnTo>
                    <a:pt x="1174158" y="1326649"/>
                  </a:lnTo>
                  <a:lnTo>
                    <a:pt x="1218452" y="1309213"/>
                  </a:lnTo>
                  <a:lnTo>
                    <a:pt x="1266875" y="1293986"/>
                  </a:lnTo>
                  <a:lnTo>
                    <a:pt x="1318754" y="1280839"/>
                  </a:lnTo>
                  <a:lnTo>
                    <a:pt x="1373419" y="1269646"/>
                  </a:lnTo>
                  <a:lnTo>
                    <a:pt x="1430198" y="1260279"/>
                  </a:lnTo>
                  <a:lnTo>
                    <a:pt x="1492540" y="1263727"/>
                  </a:lnTo>
                  <a:lnTo>
                    <a:pt x="1546818" y="1267049"/>
                  </a:lnTo>
                  <a:lnTo>
                    <a:pt x="1595528" y="1272450"/>
                  </a:lnTo>
                  <a:lnTo>
                    <a:pt x="1641166" y="1282141"/>
                  </a:lnTo>
                  <a:lnTo>
                    <a:pt x="1686228" y="1298329"/>
                  </a:lnTo>
                  <a:lnTo>
                    <a:pt x="1705542" y="1320317"/>
                  </a:lnTo>
                  <a:lnTo>
                    <a:pt x="1728233" y="1340809"/>
                  </a:lnTo>
                  <a:lnTo>
                    <a:pt x="1750924" y="1361301"/>
                  </a:lnTo>
                  <a:lnTo>
                    <a:pt x="1770238" y="1383289"/>
                  </a:lnTo>
                  <a:lnTo>
                    <a:pt x="1773530" y="1419159"/>
                  </a:lnTo>
                  <a:lnTo>
                    <a:pt x="1775214" y="1455338"/>
                  </a:lnTo>
                  <a:lnTo>
                    <a:pt x="1777403" y="1491390"/>
                  </a:lnTo>
                  <a:lnTo>
                    <a:pt x="1791742" y="1561372"/>
                  </a:lnTo>
                  <a:lnTo>
                    <a:pt x="1833444" y="1625622"/>
                  </a:lnTo>
                  <a:lnTo>
                    <a:pt x="1869837" y="1654509"/>
                  </a:lnTo>
                  <a:lnTo>
                    <a:pt x="1919408" y="1680656"/>
                  </a:lnTo>
                  <a:lnTo>
                    <a:pt x="1984268" y="1703629"/>
                  </a:lnTo>
                  <a:lnTo>
                    <a:pt x="2052466" y="1702115"/>
                  </a:lnTo>
                  <a:lnTo>
                    <a:pt x="2111502" y="1700868"/>
                  </a:lnTo>
                  <a:lnTo>
                    <a:pt x="2162069" y="1699852"/>
                  </a:lnTo>
                  <a:lnTo>
                    <a:pt x="2204863" y="1699029"/>
                  </a:lnTo>
                  <a:lnTo>
                    <a:pt x="2240575" y="1698364"/>
                  </a:lnTo>
                  <a:lnTo>
                    <a:pt x="2269900" y="1697818"/>
                  </a:lnTo>
                  <a:lnTo>
                    <a:pt x="2293532" y="1697355"/>
                  </a:lnTo>
                  <a:lnTo>
                    <a:pt x="2337203" y="1696096"/>
                  </a:lnTo>
                  <a:lnTo>
                    <a:pt x="2364468" y="1690842"/>
                  </a:lnTo>
                  <a:lnTo>
                    <a:pt x="2369316" y="1689181"/>
                  </a:lnTo>
                  <a:lnTo>
                    <a:pt x="2415018" y="1678944"/>
                  </a:lnTo>
                  <a:lnTo>
                    <a:pt x="2463363" y="1671152"/>
                  </a:lnTo>
                  <a:lnTo>
                    <a:pt x="2496337" y="1666459"/>
                  </a:lnTo>
                  <a:lnTo>
                    <a:pt x="2525854" y="1646071"/>
                  </a:lnTo>
                  <a:lnTo>
                    <a:pt x="2540141" y="1635705"/>
                  </a:lnTo>
                  <a:lnTo>
                    <a:pt x="2543826" y="1632798"/>
                  </a:lnTo>
                  <a:lnTo>
                    <a:pt x="2541534" y="1634786"/>
                  </a:lnTo>
                  <a:lnTo>
                    <a:pt x="2537892" y="1639104"/>
                  </a:lnTo>
                  <a:lnTo>
                    <a:pt x="2537526" y="1643189"/>
                  </a:lnTo>
                  <a:lnTo>
                    <a:pt x="2545062" y="1644477"/>
                  </a:lnTo>
                  <a:lnTo>
                    <a:pt x="2602347" y="1628409"/>
                  </a:lnTo>
                  <a:lnTo>
                    <a:pt x="2634701" y="1606876"/>
                  </a:lnTo>
                  <a:lnTo>
                    <a:pt x="2646357" y="1600089"/>
                  </a:lnTo>
                  <a:lnTo>
                    <a:pt x="2660857" y="1594698"/>
                  </a:lnTo>
                  <a:lnTo>
                    <a:pt x="2676859" y="1590135"/>
                  </a:lnTo>
                  <a:lnTo>
                    <a:pt x="2693611" y="1585904"/>
                  </a:lnTo>
                  <a:lnTo>
                    <a:pt x="2710367" y="1581509"/>
                  </a:lnTo>
                  <a:lnTo>
                    <a:pt x="2759284" y="1544625"/>
                  </a:lnTo>
                  <a:lnTo>
                    <a:pt x="2797157" y="1508186"/>
                  </a:lnTo>
                  <a:lnTo>
                    <a:pt x="2825696" y="1472012"/>
                  </a:lnTo>
                  <a:lnTo>
                    <a:pt x="2846608" y="1435921"/>
                  </a:lnTo>
                  <a:lnTo>
                    <a:pt x="2861603" y="1399732"/>
                  </a:lnTo>
                  <a:lnTo>
                    <a:pt x="2880675" y="1326334"/>
                  </a:lnTo>
                  <a:lnTo>
                    <a:pt x="2888169" y="1288763"/>
                  </a:lnTo>
                  <a:lnTo>
                    <a:pt x="2896580" y="1250368"/>
                  </a:lnTo>
                  <a:lnTo>
                    <a:pt x="2907616" y="1210968"/>
                  </a:lnTo>
                  <a:lnTo>
                    <a:pt x="2922985" y="1170382"/>
                  </a:lnTo>
                  <a:lnTo>
                    <a:pt x="2944397" y="1128429"/>
                  </a:lnTo>
                  <a:lnTo>
                    <a:pt x="2939838" y="1079872"/>
                  </a:lnTo>
                  <a:lnTo>
                    <a:pt x="2935303" y="1033493"/>
                  </a:lnTo>
                  <a:lnTo>
                    <a:pt x="2928752" y="988898"/>
                  </a:lnTo>
                  <a:lnTo>
                    <a:pt x="2918145" y="945693"/>
                  </a:lnTo>
                  <a:lnTo>
                    <a:pt x="2901443" y="903484"/>
                  </a:lnTo>
                  <a:lnTo>
                    <a:pt x="2876607" y="861876"/>
                  </a:lnTo>
                  <a:lnTo>
                    <a:pt x="2841599" y="820475"/>
                  </a:lnTo>
                  <a:lnTo>
                    <a:pt x="2794377" y="778887"/>
                  </a:lnTo>
                  <a:lnTo>
                    <a:pt x="2759328" y="752300"/>
                  </a:lnTo>
                  <a:lnTo>
                    <a:pt x="2728380" y="731938"/>
                  </a:lnTo>
                  <a:lnTo>
                    <a:pt x="2725951" y="732589"/>
                  </a:lnTo>
                  <a:lnTo>
                    <a:pt x="2727867" y="736744"/>
                  </a:lnTo>
                  <a:lnTo>
                    <a:pt x="2730863" y="741615"/>
                  </a:lnTo>
                  <a:lnTo>
                    <a:pt x="2731675" y="744416"/>
                  </a:lnTo>
                  <a:lnTo>
                    <a:pt x="2688357" y="712519"/>
                  </a:lnTo>
                  <a:lnTo>
                    <a:pt x="2634102" y="665619"/>
                  </a:lnTo>
                  <a:lnTo>
                    <a:pt x="2602347" y="637301"/>
                  </a:lnTo>
                  <a:lnTo>
                    <a:pt x="2587566" y="611044"/>
                  </a:lnTo>
                  <a:lnTo>
                    <a:pt x="2571096" y="585202"/>
                  </a:lnTo>
                  <a:lnTo>
                    <a:pt x="2554249" y="559525"/>
                  </a:lnTo>
                  <a:lnTo>
                    <a:pt x="2538337" y="533766"/>
                  </a:lnTo>
                  <a:lnTo>
                    <a:pt x="2548064" y="490840"/>
                  </a:lnTo>
                  <a:lnTo>
                    <a:pt x="2560789" y="448159"/>
                  </a:lnTo>
                  <a:lnTo>
                    <a:pt x="2578847" y="406117"/>
                  </a:lnTo>
                  <a:lnTo>
                    <a:pt x="2604572" y="365108"/>
                  </a:lnTo>
                  <a:lnTo>
                    <a:pt x="2640298" y="325524"/>
                  </a:lnTo>
                  <a:lnTo>
                    <a:pt x="2688357" y="287760"/>
                  </a:lnTo>
                  <a:lnTo>
                    <a:pt x="2705238" y="240762"/>
                  </a:lnTo>
                  <a:lnTo>
                    <a:pt x="2716865" y="193848"/>
                  </a:lnTo>
                  <a:lnTo>
                    <a:pt x="2714238" y="146768"/>
                  </a:lnTo>
                  <a:lnTo>
                    <a:pt x="2688357" y="99273"/>
                  </a:lnTo>
                  <a:lnTo>
                    <a:pt x="2623759" y="59124"/>
                  </a:lnTo>
                  <a:lnTo>
                    <a:pt x="2580596" y="47063"/>
                  </a:lnTo>
                  <a:lnTo>
                    <a:pt x="2532932" y="38246"/>
                  </a:lnTo>
                  <a:lnTo>
                    <a:pt x="2482824" y="31102"/>
                  </a:lnTo>
                  <a:lnTo>
                    <a:pt x="2432327" y="24055"/>
                  </a:lnTo>
                  <a:lnTo>
                    <a:pt x="2394601" y="18400"/>
                  </a:lnTo>
                  <a:lnTo>
                    <a:pt x="2352564" y="11998"/>
                  </a:lnTo>
                  <a:lnTo>
                    <a:pt x="2318403" y="6758"/>
                  </a:lnTo>
                  <a:lnTo>
                    <a:pt x="2304308" y="4587"/>
                  </a:lnTo>
                  <a:lnTo>
                    <a:pt x="2215017" y="6335"/>
                  </a:lnTo>
                  <a:lnTo>
                    <a:pt x="2146609" y="5833"/>
                  </a:lnTo>
                  <a:lnTo>
                    <a:pt x="2095843" y="4013"/>
                  </a:lnTo>
                  <a:lnTo>
                    <a:pt x="2059479" y="1812"/>
                  </a:lnTo>
                  <a:lnTo>
                    <a:pt x="2034277" y="162"/>
                  </a:lnTo>
                  <a:lnTo>
                    <a:pt x="2016995" y="0"/>
                  </a:lnTo>
                  <a:lnTo>
                    <a:pt x="2004393" y="2258"/>
                  </a:lnTo>
                  <a:lnTo>
                    <a:pt x="1993232" y="7872"/>
                  </a:lnTo>
                  <a:lnTo>
                    <a:pt x="1980270" y="17776"/>
                  </a:lnTo>
                  <a:lnTo>
                    <a:pt x="1962268" y="32904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7">
            <a:extLst>
              <a:ext uri="{FF2B5EF4-FFF2-40B4-BE49-F238E27FC236}">
                <a16:creationId xmlns:a16="http://schemas.microsoft.com/office/drawing/2014/main" id="{55BC51EA-0421-796A-6B49-244EC99B4BBD}"/>
              </a:ext>
            </a:extLst>
          </p:cNvPr>
          <p:cNvGrpSpPr/>
          <p:nvPr/>
        </p:nvGrpSpPr>
        <p:grpSpPr>
          <a:xfrm>
            <a:off x="9000925" y="5048051"/>
            <a:ext cx="1524000" cy="190500"/>
            <a:chOff x="5370486" y="5232285"/>
            <a:chExt cx="1524000" cy="190500"/>
          </a:xfrm>
        </p:grpSpPr>
        <p:sp>
          <p:nvSpPr>
            <p:cNvPr id="9" name="object 8">
              <a:extLst>
                <a:ext uri="{FF2B5EF4-FFF2-40B4-BE49-F238E27FC236}">
                  <a16:creationId xmlns:a16="http://schemas.microsoft.com/office/drawing/2014/main" id="{DC97F98A-3C98-BF20-97F4-846256E73D4B}"/>
                </a:ext>
              </a:extLst>
            </p:cNvPr>
            <p:cNvSpPr/>
            <p:nvPr/>
          </p:nvSpPr>
          <p:spPr>
            <a:xfrm>
              <a:off x="5370486" y="5327535"/>
              <a:ext cx="1485900" cy="0"/>
            </a:xfrm>
            <a:custGeom>
              <a:avLst/>
              <a:gdLst/>
              <a:ahLst/>
              <a:cxnLst/>
              <a:rect l="l" t="t" r="r" b="b"/>
              <a:pathLst>
                <a:path w="1485900">
                  <a:moveTo>
                    <a:pt x="0" y="0"/>
                  </a:moveTo>
                  <a:lnTo>
                    <a:pt x="1485899" y="0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9">
              <a:extLst>
                <a:ext uri="{FF2B5EF4-FFF2-40B4-BE49-F238E27FC236}">
                  <a16:creationId xmlns:a16="http://schemas.microsoft.com/office/drawing/2014/main" id="{8D9E54CD-EA0D-4C7F-0EAF-08C9E83C5DFA}"/>
                </a:ext>
              </a:extLst>
            </p:cNvPr>
            <p:cNvSpPr/>
            <p:nvPr/>
          </p:nvSpPr>
          <p:spPr>
            <a:xfrm>
              <a:off x="6703987" y="5232285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190500" h="190500">
                  <a:moveTo>
                    <a:pt x="0" y="0"/>
                  </a:moveTo>
                  <a:lnTo>
                    <a:pt x="0" y="190500"/>
                  </a:lnTo>
                  <a:lnTo>
                    <a:pt x="190500" y="952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A185A8B1-76AC-E9EA-6755-8B29A76E76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210330"/>
              </p:ext>
            </p:extLst>
          </p:nvPr>
        </p:nvGraphicFramePr>
        <p:xfrm>
          <a:off x="12093376" y="3092543"/>
          <a:ext cx="762000" cy="3169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…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object 11">
            <a:extLst>
              <a:ext uri="{FF2B5EF4-FFF2-40B4-BE49-F238E27FC236}">
                <a16:creationId xmlns:a16="http://schemas.microsoft.com/office/drawing/2014/main" id="{EA32165D-AE24-A314-CC10-67765349A4AF}"/>
              </a:ext>
            </a:extLst>
          </p:cNvPr>
          <p:cNvSpPr txBox="1"/>
          <p:nvPr/>
        </p:nvSpPr>
        <p:spPr>
          <a:xfrm>
            <a:off x="11642525" y="3139851"/>
            <a:ext cx="1524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2">
            <a:extLst>
              <a:ext uri="{FF2B5EF4-FFF2-40B4-BE49-F238E27FC236}">
                <a16:creationId xmlns:a16="http://schemas.microsoft.com/office/drawing/2014/main" id="{07E11232-9A20-D4A4-48A4-8958E75583D9}"/>
              </a:ext>
            </a:extLst>
          </p:cNvPr>
          <p:cNvSpPr txBox="1"/>
          <p:nvPr/>
        </p:nvSpPr>
        <p:spPr>
          <a:xfrm>
            <a:off x="10349666" y="5984651"/>
            <a:ext cx="11760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rlito"/>
                <a:cs typeface="Carlito"/>
              </a:rPr>
              <a:t>TableSize</a:t>
            </a:r>
            <a:r>
              <a:rPr sz="1800" spc="-85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–1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4" name="object 13">
            <a:extLst>
              <a:ext uri="{FF2B5EF4-FFF2-40B4-BE49-F238E27FC236}">
                <a16:creationId xmlns:a16="http://schemas.microsoft.com/office/drawing/2014/main" id="{BD9CCD73-EDD1-5DCC-F3A1-6387C575BBB8}"/>
              </a:ext>
            </a:extLst>
          </p:cNvPr>
          <p:cNvSpPr txBox="1"/>
          <p:nvPr/>
        </p:nvSpPr>
        <p:spPr>
          <a:xfrm>
            <a:off x="9176973" y="4251444"/>
            <a:ext cx="1362710" cy="56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30"/>
              </a:lnSpc>
              <a:spcBef>
                <a:spcPts val="100"/>
              </a:spcBef>
            </a:pPr>
            <a:r>
              <a:rPr sz="1800" dirty="0">
                <a:latin typeface="Carlito"/>
                <a:cs typeface="Carlito"/>
              </a:rPr>
              <a:t>hash</a:t>
            </a:r>
            <a:r>
              <a:rPr sz="1800" spc="-80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function:</a:t>
            </a:r>
            <a:endParaRPr sz="1800" dirty="0">
              <a:latin typeface="Carlito"/>
              <a:cs typeface="Carlito"/>
            </a:endParaRPr>
          </a:p>
          <a:p>
            <a:pPr marL="12700">
              <a:lnSpc>
                <a:spcPts val="2130"/>
              </a:lnSpc>
            </a:pPr>
            <a:r>
              <a:rPr sz="1800" b="1" dirty="0">
                <a:solidFill>
                  <a:srgbClr val="4F81BD"/>
                </a:solidFill>
                <a:latin typeface="Carlito"/>
                <a:cs typeface="Carlito"/>
              </a:rPr>
              <a:t>index =</a:t>
            </a:r>
            <a:r>
              <a:rPr sz="1800" b="1" spc="-80" dirty="0">
                <a:solidFill>
                  <a:srgbClr val="4F81BD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4F81BD"/>
                </a:solidFill>
                <a:latin typeface="Carlito"/>
                <a:cs typeface="Carlito"/>
              </a:rPr>
              <a:t>h(key)</a:t>
            </a:r>
            <a:endParaRPr sz="1800" dirty="0">
              <a:latin typeface="Carlito"/>
              <a:cs typeface="Carlito"/>
            </a:endParaRPr>
          </a:p>
        </p:txBody>
      </p:sp>
      <p:sp>
        <p:nvSpPr>
          <p:cNvPr id="15" name="object 14">
            <a:extLst>
              <a:ext uri="{FF2B5EF4-FFF2-40B4-BE49-F238E27FC236}">
                <a16:creationId xmlns:a16="http://schemas.microsoft.com/office/drawing/2014/main" id="{92C3E375-B4C0-3FC8-9B5A-98ACEB7B7A63}"/>
              </a:ext>
            </a:extLst>
          </p:cNvPr>
          <p:cNvSpPr txBox="1"/>
          <p:nvPr/>
        </p:nvSpPr>
        <p:spPr>
          <a:xfrm>
            <a:off x="11606966" y="2631851"/>
            <a:ext cx="9893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rlito"/>
                <a:cs typeface="Carlito"/>
              </a:rPr>
              <a:t>hash</a:t>
            </a:r>
            <a:r>
              <a:rPr sz="1800" spc="-80" dirty="0">
                <a:latin typeface="Carlito"/>
                <a:cs typeface="Carlito"/>
              </a:rPr>
              <a:t> </a:t>
            </a:r>
            <a:r>
              <a:rPr sz="1800" dirty="0">
                <a:latin typeface="Carlito"/>
                <a:cs typeface="Carlito"/>
              </a:rPr>
              <a:t>table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6" name="object 15">
            <a:extLst>
              <a:ext uri="{FF2B5EF4-FFF2-40B4-BE49-F238E27FC236}">
                <a16:creationId xmlns:a16="http://schemas.microsoft.com/office/drawing/2014/main" id="{57D9A4ED-1D88-DC47-A64B-D7DB232339F3}"/>
              </a:ext>
            </a:extLst>
          </p:cNvPr>
          <p:cNvSpPr txBox="1"/>
          <p:nvPr/>
        </p:nvSpPr>
        <p:spPr>
          <a:xfrm>
            <a:off x="5015666" y="6065321"/>
            <a:ext cx="30410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rlito"/>
                <a:cs typeface="Carlito"/>
              </a:rPr>
              <a:t>key </a:t>
            </a:r>
            <a:r>
              <a:rPr sz="1800" spc="-5" dirty="0">
                <a:latin typeface="Carlito"/>
                <a:cs typeface="Carlito"/>
              </a:rPr>
              <a:t>space (e.g., integers,</a:t>
            </a:r>
            <a:r>
              <a:rPr sz="1800" spc="15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strings)</a:t>
            </a:r>
            <a:endParaRPr sz="18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val="2555244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F4AEF-937A-AF48-BF01-2D040403D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Using hash functions for Hash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A8F5E-87D4-298E-6BEA-81ABBAD18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sz="2400" dirty="0"/>
              <a:t>Aim for constant-­‐time (i.e., O(1)) find, insert, and delete</a:t>
            </a:r>
          </a:p>
          <a:p>
            <a:pPr marL="342900" lvl="1" indent="0">
              <a:buNone/>
            </a:pPr>
            <a:r>
              <a:rPr lang="en-MY" sz="2400" dirty="0"/>
              <a:t>–On average” under some often-­‐reasonable </a:t>
            </a:r>
            <a:r>
              <a:rPr lang="en-MY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assumptions</a:t>
            </a:r>
          </a:p>
          <a:p>
            <a:r>
              <a:rPr lang="en-MY" sz="2400" dirty="0"/>
              <a:t>A hash table is an array of some ﬁxed size</a:t>
            </a:r>
          </a:p>
          <a:p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DD617-E623-B1A4-5ED7-3A0E990A6DB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958CD490-0F72-5B44-AED1-3226D4874E06}"/>
              </a:ext>
            </a:extLst>
          </p:cNvPr>
          <p:cNvSpPr txBox="1"/>
          <p:nvPr/>
        </p:nvSpPr>
        <p:spPr>
          <a:xfrm>
            <a:off x="5540682" y="3460974"/>
            <a:ext cx="145859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Carlito"/>
                <a:cs typeface="Carlito"/>
              </a:rPr>
              <a:t>Basic</a:t>
            </a:r>
            <a:r>
              <a:rPr sz="2000" spc="-6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idea:</a:t>
            </a:r>
          </a:p>
        </p:txBody>
      </p:sp>
      <p:grpSp>
        <p:nvGrpSpPr>
          <p:cNvPr id="6" name="object 5">
            <a:extLst>
              <a:ext uri="{FF2B5EF4-FFF2-40B4-BE49-F238E27FC236}">
                <a16:creationId xmlns:a16="http://schemas.microsoft.com/office/drawing/2014/main" id="{1270F9EF-E981-D77A-7E7F-51ECDE33FC82}"/>
              </a:ext>
            </a:extLst>
          </p:cNvPr>
          <p:cNvGrpSpPr/>
          <p:nvPr/>
        </p:nvGrpSpPr>
        <p:grpSpPr>
          <a:xfrm>
            <a:off x="6094179" y="4215001"/>
            <a:ext cx="2954020" cy="1713230"/>
            <a:chOff x="2091124" y="4410242"/>
            <a:chExt cx="2954020" cy="1713230"/>
          </a:xfrm>
        </p:grpSpPr>
        <p:sp>
          <p:nvSpPr>
            <p:cNvPr id="7" name="object 6">
              <a:extLst>
                <a:ext uri="{FF2B5EF4-FFF2-40B4-BE49-F238E27FC236}">
                  <a16:creationId xmlns:a16="http://schemas.microsoft.com/office/drawing/2014/main" id="{77408C98-ECE0-52BA-6E54-82F9D9658151}"/>
                </a:ext>
              </a:extLst>
            </p:cNvPr>
            <p:cNvSpPr/>
            <p:nvPr/>
          </p:nvSpPr>
          <p:spPr>
            <a:xfrm>
              <a:off x="2095881" y="4415006"/>
              <a:ext cx="2944495" cy="1703705"/>
            </a:xfrm>
            <a:custGeom>
              <a:avLst/>
              <a:gdLst/>
              <a:ahLst/>
              <a:cxnLst/>
              <a:rect l="l" t="t" r="r" b="b"/>
              <a:pathLst>
                <a:path w="2944495" h="1703704">
                  <a:moveTo>
                    <a:pt x="2016993" y="0"/>
                  </a:moveTo>
                  <a:lnTo>
                    <a:pt x="2004390" y="2257"/>
                  </a:lnTo>
                  <a:lnTo>
                    <a:pt x="1993228" y="7870"/>
                  </a:lnTo>
                  <a:lnTo>
                    <a:pt x="1980266" y="17774"/>
                  </a:lnTo>
                  <a:lnTo>
                    <a:pt x="1962264" y="32902"/>
                  </a:lnTo>
                  <a:lnTo>
                    <a:pt x="1918450" y="24642"/>
                  </a:lnTo>
                  <a:lnTo>
                    <a:pt x="1872055" y="18483"/>
                  </a:lnTo>
                  <a:lnTo>
                    <a:pt x="1823430" y="14213"/>
                  </a:lnTo>
                  <a:lnTo>
                    <a:pt x="1772927" y="11617"/>
                  </a:lnTo>
                  <a:lnTo>
                    <a:pt x="1720899" y="10485"/>
                  </a:lnTo>
                  <a:lnTo>
                    <a:pt x="1667697" y="10603"/>
                  </a:lnTo>
                  <a:lnTo>
                    <a:pt x="1613674" y="11760"/>
                  </a:lnTo>
                  <a:lnTo>
                    <a:pt x="1559182" y="13742"/>
                  </a:lnTo>
                  <a:lnTo>
                    <a:pt x="1504572" y="16338"/>
                  </a:lnTo>
                  <a:lnTo>
                    <a:pt x="1292002" y="28608"/>
                  </a:lnTo>
                  <a:lnTo>
                    <a:pt x="1242087" y="31086"/>
                  </a:lnTo>
                  <a:lnTo>
                    <a:pt x="1194168" y="32902"/>
                  </a:lnTo>
                  <a:lnTo>
                    <a:pt x="1046865" y="55249"/>
                  </a:lnTo>
                  <a:lnTo>
                    <a:pt x="1002144" y="61223"/>
                  </a:lnTo>
                  <a:lnTo>
                    <a:pt x="884992" y="96823"/>
                  </a:lnTo>
                  <a:lnTo>
                    <a:pt x="879008" y="98472"/>
                  </a:lnTo>
                  <a:lnTo>
                    <a:pt x="875380" y="99196"/>
                  </a:lnTo>
                  <a:lnTo>
                    <a:pt x="863803" y="99666"/>
                  </a:lnTo>
                  <a:lnTo>
                    <a:pt x="854771" y="100538"/>
                  </a:lnTo>
                  <a:lnTo>
                    <a:pt x="791402" y="110692"/>
                  </a:lnTo>
                  <a:lnTo>
                    <a:pt x="753245" y="117873"/>
                  </a:lnTo>
                  <a:lnTo>
                    <a:pt x="704100" y="127593"/>
                  </a:lnTo>
                  <a:lnTo>
                    <a:pt x="649779" y="140413"/>
                  </a:lnTo>
                  <a:lnTo>
                    <a:pt x="599201" y="155618"/>
                  </a:lnTo>
                  <a:lnTo>
                    <a:pt x="551212" y="172448"/>
                  </a:lnTo>
                  <a:lnTo>
                    <a:pt x="458382" y="207951"/>
                  </a:lnTo>
                  <a:lnTo>
                    <a:pt x="411232" y="225106"/>
                  </a:lnTo>
                  <a:lnTo>
                    <a:pt x="362051" y="240851"/>
                  </a:lnTo>
                  <a:lnTo>
                    <a:pt x="318563" y="270483"/>
                  </a:lnTo>
                  <a:lnTo>
                    <a:pt x="321974" y="267027"/>
                  </a:lnTo>
                  <a:lnTo>
                    <a:pt x="256031" y="297493"/>
                  </a:lnTo>
                  <a:lnTo>
                    <a:pt x="200775" y="339307"/>
                  </a:lnTo>
                  <a:lnTo>
                    <a:pt x="177556" y="361207"/>
                  </a:lnTo>
                  <a:lnTo>
                    <a:pt x="150025" y="382444"/>
                  </a:lnTo>
                  <a:lnTo>
                    <a:pt x="120405" y="427922"/>
                  </a:lnTo>
                  <a:lnTo>
                    <a:pt x="53099" y="517011"/>
                  </a:lnTo>
                  <a:lnTo>
                    <a:pt x="22901" y="562234"/>
                  </a:lnTo>
                  <a:lnTo>
                    <a:pt x="0" y="608986"/>
                  </a:lnTo>
                  <a:lnTo>
                    <a:pt x="3438" y="635116"/>
                  </a:lnTo>
                  <a:lnTo>
                    <a:pt x="5003" y="661414"/>
                  </a:lnTo>
                  <a:lnTo>
                    <a:pt x="22009" y="712517"/>
                  </a:lnTo>
                  <a:lnTo>
                    <a:pt x="83264" y="721923"/>
                  </a:lnTo>
                  <a:lnTo>
                    <a:pt x="170027" y="731986"/>
                  </a:lnTo>
                  <a:lnTo>
                    <a:pt x="217177" y="738282"/>
                  </a:lnTo>
                  <a:lnTo>
                    <a:pt x="244021" y="742473"/>
                  </a:lnTo>
                  <a:lnTo>
                    <a:pt x="262688" y="746114"/>
                  </a:lnTo>
                  <a:lnTo>
                    <a:pt x="267460" y="746354"/>
                  </a:lnTo>
                  <a:lnTo>
                    <a:pt x="300251" y="745651"/>
                  </a:lnTo>
                  <a:lnTo>
                    <a:pt x="341217" y="745497"/>
                  </a:lnTo>
                  <a:lnTo>
                    <a:pt x="407197" y="746002"/>
                  </a:lnTo>
                  <a:lnTo>
                    <a:pt x="504664" y="747560"/>
                  </a:lnTo>
                  <a:lnTo>
                    <a:pt x="640092" y="750566"/>
                  </a:lnTo>
                  <a:lnTo>
                    <a:pt x="657403" y="754716"/>
                  </a:lnTo>
                  <a:lnTo>
                    <a:pt x="675092" y="758534"/>
                  </a:lnTo>
                  <a:lnTo>
                    <a:pt x="720789" y="785095"/>
                  </a:lnTo>
                  <a:lnTo>
                    <a:pt x="742912" y="819303"/>
                  </a:lnTo>
                  <a:lnTo>
                    <a:pt x="746099" y="825788"/>
                  </a:lnTo>
                  <a:lnTo>
                    <a:pt x="741226" y="845811"/>
                  </a:lnTo>
                  <a:lnTo>
                    <a:pt x="722475" y="898463"/>
                  </a:lnTo>
                  <a:lnTo>
                    <a:pt x="666077" y="949304"/>
                  </a:lnTo>
                  <a:lnTo>
                    <a:pt x="627000" y="977576"/>
                  </a:lnTo>
                  <a:lnTo>
                    <a:pt x="587732" y="1005593"/>
                  </a:lnTo>
                  <a:lnTo>
                    <a:pt x="549136" y="1033655"/>
                  </a:lnTo>
                  <a:lnTo>
                    <a:pt x="512076" y="1062059"/>
                  </a:lnTo>
                  <a:lnTo>
                    <a:pt x="483979" y="1088440"/>
                  </a:lnTo>
                  <a:lnTo>
                    <a:pt x="461319" y="1114491"/>
                  </a:lnTo>
                  <a:lnTo>
                    <a:pt x="437533" y="1140208"/>
                  </a:lnTo>
                  <a:lnTo>
                    <a:pt x="406057" y="1165589"/>
                  </a:lnTo>
                  <a:lnTo>
                    <a:pt x="409499" y="1200604"/>
                  </a:lnTo>
                  <a:lnTo>
                    <a:pt x="411753" y="1232901"/>
                  </a:lnTo>
                  <a:lnTo>
                    <a:pt x="421865" y="1289297"/>
                  </a:lnTo>
                  <a:lnTo>
                    <a:pt x="454732" y="1334691"/>
                  </a:lnTo>
                  <a:lnTo>
                    <a:pt x="528693" y="1368998"/>
                  </a:lnTo>
                  <a:lnTo>
                    <a:pt x="586816" y="1381967"/>
                  </a:lnTo>
                  <a:lnTo>
                    <a:pt x="662089" y="1392132"/>
                  </a:lnTo>
                  <a:lnTo>
                    <a:pt x="816478" y="1387925"/>
                  </a:lnTo>
                  <a:lnTo>
                    <a:pt x="867491" y="1385984"/>
                  </a:lnTo>
                  <a:lnTo>
                    <a:pt x="918121" y="1383280"/>
                  </a:lnTo>
                  <a:lnTo>
                    <a:pt x="972597" y="1376626"/>
                  </a:lnTo>
                  <a:lnTo>
                    <a:pt x="1022654" y="1364875"/>
                  </a:lnTo>
                  <a:lnTo>
                    <a:pt x="1071077" y="1350789"/>
                  </a:lnTo>
                  <a:lnTo>
                    <a:pt x="1120652" y="1337127"/>
                  </a:lnTo>
                  <a:lnTo>
                    <a:pt x="1174165" y="1326651"/>
                  </a:lnTo>
                  <a:lnTo>
                    <a:pt x="1218456" y="1309213"/>
                  </a:lnTo>
                  <a:lnTo>
                    <a:pt x="1266878" y="1293985"/>
                  </a:lnTo>
                  <a:lnTo>
                    <a:pt x="1318758" y="1280839"/>
                  </a:lnTo>
                  <a:lnTo>
                    <a:pt x="1373422" y="1269647"/>
                  </a:lnTo>
                  <a:lnTo>
                    <a:pt x="1430197" y="1260280"/>
                  </a:lnTo>
                  <a:lnTo>
                    <a:pt x="1492541" y="1263725"/>
                  </a:lnTo>
                  <a:lnTo>
                    <a:pt x="1546820" y="1267044"/>
                  </a:lnTo>
                  <a:lnTo>
                    <a:pt x="1595530" y="1272446"/>
                  </a:lnTo>
                  <a:lnTo>
                    <a:pt x="1641168" y="1282138"/>
                  </a:lnTo>
                  <a:lnTo>
                    <a:pt x="1686229" y="1298330"/>
                  </a:lnTo>
                  <a:lnTo>
                    <a:pt x="1705548" y="1320317"/>
                  </a:lnTo>
                  <a:lnTo>
                    <a:pt x="1750928" y="1361300"/>
                  </a:lnTo>
                  <a:lnTo>
                    <a:pt x="1770240" y="1383280"/>
                  </a:lnTo>
                  <a:lnTo>
                    <a:pt x="1773532" y="1419153"/>
                  </a:lnTo>
                  <a:lnTo>
                    <a:pt x="1775217" y="1455335"/>
                  </a:lnTo>
                  <a:lnTo>
                    <a:pt x="1777406" y="1491389"/>
                  </a:lnTo>
                  <a:lnTo>
                    <a:pt x="1791746" y="1561374"/>
                  </a:lnTo>
                  <a:lnTo>
                    <a:pt x="1833449" y="1625624"/>
                  </a:lnTo>
                  <a:lnTo>
                    <a:pt x="1869842" y="1654509"/>
                  </a:lnTo>
                  <a:lnTo>
                    <a:pt x="1919413" y="1680655"/>
                  </a:lnTo>
                  <a:lnTo>
                    <a:pt x="1984273" y="1703625"/>
                  </a:lnTo>
                  <a:lnTo>
                    <a:pt x="2326493" y="1696532"/>
                  </a:lnTo>
                  <a:lnTo>
                    <a:pt x="2345001" y="1695598"/>
                  </a:lnTo>
                  <a:lnTo>
                    <a:pt x="2350571" y="1694997"/>
                  </a:lnTo>
                  <a:lnTo>
                    <a:pt x="2354609" y="1694257"/>
                  </a:lnTo>
                  <a:lnTo>
                    <a:pt x="2369320" y="1689180"/>
                  </a:lnTo>
                  <a:lnTo>
                    <a:pt x="2376106" y="1687196"/>
                  </a:lnTo>
                  <a:lnTo>
                    <a:pt x="2415020" y="1678940"/>
                  </a:lnTo>
                  <a:lnTo>
                    <a:pt x="2463364" y="1671146"/>
                  </a:lnTo>
                  <a:lnTo>
                    <a:pt x="2496337" y="1666452"/>
                  </a:lnTo>
                  <a:lnTo>
                    <a:pt x="2525852" y="1646066"/>
                  </a:lnTo>
                  <a:lnTo>
                    <a:pt x="2540139" y="1635702"/>
                  </a:lnTo>
                  <a:lnTo>
                    <a:pt x="2543825" y="1632796"/>
                  </a:lnTo>
                  <a:lnTo>
                    <a:pt x="2541534" y="1634784"/>
                  </a:lnTo>
                  <a:lnTo>
                    <a:pt x="2537893" y="1639102"/>
                  </a:lnTo>
                  <a:lnTo>
                    <a:pt x="2537529" y="1643186"/>
                  </a:lnTo>
                  <a:lnTo>
                    <a:pt x="2545068" y="1644474"/>
                  </a:lnTo>
                  <a:lnTo>
                    <a:pt x="2602357" y="1628403"/>
                  </a:lnTo>
                  <a:lnTo>
                    <a:pt x="2634702" y="1606877"/>
                  </a:lnTo>
                  <a:lnTo>
                    <a:pt x="2646362" y="1600082"/>
                  </a:lnTo>
                  <a:lnTo>
                    <a:pt x="2660860" y="1594691"/>
                  </a:lnTo>
                  <a:lnTo>
                    <a:pt x="2676861" y="1590130"/>
                  </a:lnTo>
                  <a:lnTo>
                    <a:pt x="2710370" y="1581502"/>
                  </a:lnTo>
                  <a:lnTo>
                    <a:pt x="2759286" y="1544618"/>
                  </a:lnTo>
                  <a:lnTo>
                    <a:pt x="2797159" y="1508181"/>
                  </a:lnTo>
                  <a:lnTo>
                    <a:pt x="2825698" y="1472008"/>
                  </a:lnTo>
                  <a:lnTo>
                    <a:pt x="2846611" y="1435918"/>
                  </a:lnTo>
                  <a:lnTo>
                    <a:pt x="2861607" y="1399729"/>
                  </a:lnTo>
                  <a:lnTo>
                    <a:pt x="2880680" y="1326333"/>
                  </a:lnTo>
                  <a:lnTo>
                    <a:pt x="2888175" y="1288762"/>
                  </a:lnTo>
                  <a:lnTo>
                    <a:pt x="2896586" y="1250367"/>
                  </a:lnTo>
                  <a:lnTo>
                    <a:pt x="2907623" y="1210968"/>
                  </a:lnTo>
                  <a:lnTo>
                    <a:pt x="2922993" y="1170382"/>
                  </a:lnTo>
                  <a:lnTo>
                    <a:pt x="2944406" y="1128429"/>
                  </a:lnTo>
                  <a:lnTo>
                    <a:pt x="2935307" y="1033492"/>
                  </a:lnTo>
                  <a:lnTo>
                    <a:pt x="2928754" y="988896"/>
                  </a:lnTo>
                  <a:lnTo>
                    <a:pt x="2918147" y="945690"/>
                  </a:lnTo>
                  <a:lnTo>
                    <a:pt x="2901445" y="903480"/>
                  </a:lnTo>
                  <a:lnTo>
                    <a:pt x="2876610" y="861873"/>
                  </a:lnTo>
                  <a:lnTo>
                    <a:pt x="2841601" y="820473"/>
                  </a:lnTo>
                  <a:lnTo>
                    <a:pt x="2794381" y="778887"/>
                  </a:lnTo>
                  <a:lnTo>
                    <a:pt x="2759332" y="752298"/>
                  </a:lnTo>
                  <a:lnTo>
                    <a:pt x="2728385" y="731934"/>
                  </a:lnTo>
                  <a:lnTo>
                    <a:pt x="2725957" y="732584"/>
                  </a:lnTo>
                  <a:lnTo>
                    <a:pt x="2727874" y="736739"/>
                  </a:lnTo>
                  <a:lnTo>
                    <a:pt x="2730870" y="741611"/>
                  </a:lnTo>
                  <a:lnTo>
                    <a:pt x="2731681" y="744412"/>
                  </a:lnTo>
                  <a:lnTo>
                    <a:pt x="2688361" y="712517"/>
                  </a:lnTo>
                  <a:lnTo>
                    <a:pt x="2602357" y="637295"/>
                  </a:lnTo>
                  <a:lnTo>
                    <a:pt x="2587571" y="611040"/>
                  </a:lnTo>
                  <a:lnTo>
                    <a:pt x="2571100" y="585201"/>
                  </a:lnTo>
                  <a:lnTo>
                    <a:pt x="2554256" y="559526"/>
                  </a:lnTo>
                  <a:lnTo>
                    <a:pt x="2538348" y="533764"/>
                  </a:lnTo>
                  <a:lnTo>
                    <a:pt x="2548070" y="490837"/>
                  </a:lnTo>
                  <a:lnTo>
                    <a:pt x="2560793" y="448156"/>
                  </a:lnTo>
                  <a:lnTo>
                    <a:pt x="2578850" y="406115"/>
                  </a:lnTo>
                  <a:lnTo>
                    <a:pt x="2604576" y="365105"/>
                  </a:lnTo>
                  <a:lnTo>
                    <a:pt x="2640302" y="325520"/>
                  </a:lnTo>
                  <a:lnTo>
                    <a:pt x="2688361" y="287753"/>
                  </a:lnTo>
                  <a:lnTo>
                    <a:pt x="2705242" y="240757"/>
                  </a:lnTo>
                  <a:lnTo>
                    <a:pt x="2716869" y="193846"/>
                  </a:lnTo>
                  <a:lnTo>
                    <a:pt x="2714243" y="146767"/>
                  </a:lnTo>
                  <a:lnTo>
                    <a:pt x="2688361" y="99272"/>
                  </a:lnTo>
                  <a:lnTo>
                    <a:pt x="2623763" y="59125"/>
                  </a:lnTo>
                  <a:lnTo>
                    <a:pt x="2580600" y="47064"/>
                  </a:lnTo>
                  <a:lnTo>
                    <a:pt x="2532935" y="38246"/>
                  </a:lnTo>
                  <a:lnTo>
                    <a:pt x="2432329" y="24050"/>
                  </a:lnTo>
                  <a:lnTo>
                    <a:pt x="2304313" y="4581"/>
                  </a:lnTo>
                  <a:lnTo>
                    <a:pt x="2215022" y="6332"/>
                  </a:lnTo>
                  <a:lnTo>
                    <a:pt x="2146613" y="5831"/>
                  </a:lnTo>
                  <a:lnTo>
                    <a:pt x="2095845" y="4013"/>
                  </a:lnTo>
                  <a:lnTo>
                    <a:pt x="2034276" y="163"/>
                  </a:lnTo>
                  <a:lnTo>
                    <a:pt x="2016993" y="0"/>
                  </a:lnTo>
                  <a:close/>
                </a:path>
              </a:pathLst>
            </a:custGeom>
            <a:solidFill>
              <a:srgbClr val="CD66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7">
              <a:extLst>
                <a:ext uri="{FF2B5EF4-FFF2-40B4-BE49-F238E27FC236}">
                  <a16:creationId xmlns:a16="http://schemas.microsoft.com/office/drawing/2014/main" id="{48650938-48D0-21BA-C8CD-1EFAC4A31BCF}"/>
                </a:ext>
              </a:extLst>
            </p:cNvPr>
            <p:cNvSpPr/>
            <p:nvPr/>
          </p:nvSpPr>
          <p:spPr>
            <a:xfrm>
              <a:off x="2095887" y="4415005"/>
              <a:ext cx="2944495" cy="1703705"/>
            </a:xfrm>
            <a:custGeom>
              <a:avLst/>
              <a:gdLst/>
              <a:ahLst/>
              <a:cxnLst/>
              <a:rect l="l" t="t" r="r" b="b"/>
              <a:pathLst>
                <a:path w="2944495" h="1703704">
                  <a:moveTo>
                    <a:pt x="1962268" y="32904"/>
                  </a:moveTo>
                  <a:lnTo>
                    <a:pt x="1918454" y="24645"/>
                  </a:lnTo>
                  <a:lnTo>
                    <a:pt x="1872058" y="18486"/>
                  </a:lnTo>
                  <a:lnTo>
                    <a:pt x="1823432" y="14215"/>
                  </a:lnTo>
                  <a:lnTo>
                    <a:pt x="1772928" y="11619"/>
                  </a:lnTo>
                  <a:lnTo>
                    <a:pt x="1720899" y="10486"/>
                  </a:lnTo>
                  <a:lnTo>
                    <a:pt x="1667697" y="10604"/>
                  </a:lnTo>
                  <a:lnTo>
                    <a:pt x="1613673" y="11761"/>
                  </a:lnTo>
                  <a:lnTo>
                    <a:pt x="1559180" y="13743"/>
                  </a:lnTo>
                  <a:lnTo>
                    <a:pt x="1504569" y="16339"/>
                  </a:lnTo>
                  <a:lnTo>
                    <a:pt x="1450193" y="19336"/>
                  </a:lnTo>
                  <a:lnTo>
                    <a:pt x="1396404" y="22521"/>
                  </a:lnTo>
                  <a:lnTo>
                    <a:pt x="1343554" y="25683"/>
                  </a:lnTo>
                  <a:lnTo>
                    <a:pt x="1291995" y="28609"/>
                  </a:lnTo>
                  <a:lnTo>
                    <a:pt x="1242079" y="31087"/>
                  </a:lnTo>
                  <a:lnTo>
                    <a:pt x="1194158" y="32904"/>
                  </a:lnTo>
                  <a:lnTo>
                    <a:pt x="1162344" y="37688"/>
                  </a:lnTo>
                  <a:lnTo>
                    <a:pt x="1097958" y="47588"/>
                  </a:lnTo>
                  <a:lnTo>
                    <a:pt x="1046857" y="55248"/>
                  </a:lnTo>
                  <a:lnTo>
                    <a:pt x="1009045" y="60337"/>
                  </a:lnTo>
                  <a:lnTo>
                    <a:pt x="1002139" y="61221"/>
                  </a:lnTo>
                  <a:lnTo>
                    <a:pt x="962135" y="73274"/>
                  </a:lnTo>
                  <a:lnTo>
                    <a:pt x="931901" y="82475"/>
                  </a:lnTo>
                  <a:lnTo>
                    <a:pt x="909954" y="89211"/>
                  </a:lnTo>
                  <a:lnTo>
                    <a:pt x="894810" y="93867"/>
                  </a:lnTo>
                  <a:lnTo>
                    <a:pt x="884987" y="96827"/>
                  </a:lnTo>
                  <a:lnTo>
                    <a:pt x="879003" y="98476"/>
                  </a:lnTo>
                  <a:lnTo>
                    <a:pt x="875374" y="99200"/>
                  </a:lnTo>
                  <a:lnTo>
                    <a:pt x="872619" y="99384"/>
                  </a:lnTo>
                  <a:lnTo>
                    <a:pt x="869255" y="99412"/>
                  </a:lnTo>
                  <a:lnTo>
                    <a:pt x="863798" y="99669"/>
                  </a:lnTo>
                  <a:lnTo>
                    <a:pt x="820048" y="105667"/>
                  </a:lnTo>
                  <a:lnTo>
                    <a:pt x="753240" y="117872"/>
                  </a:lnTo>
                  <a:lnTo>
                    <a:pt x="704095" y="127591"/>
                  </a:lnTo>
                  <a:lnTo>
                    <a:pt x="649772" y="140413"/>
                  </a:lnTo>
                  <a:lnTo>
                    <a:pt x="599194" y="155619"/>
                  </a:lnTo>
                  <a:lnTo>
                    <a:pt x="551205" y="172450"/>
                  </a:lnTo>
                  <a:lnTo>
                    <a:pt x="504651" y="190148"/>
                  </a:lnTo>
                  <a:lnTo>
                    <a:pt x="458376" y="207955"/>
                  </a:lnTo>
                  <a:lnTo>
                    <a:pt x="411227" y="225112"/>
                  </a:lnTo>
                  <a:lnTo>
                    <a:pt x="362048" y="240860"/>
                  </a:lnTo>
                  <a:lnTo>
                    <a:pt x="335496" y="258825"/>
                  </a:lnTo>
                  <a:lnTo>
                    <a:pt x="322394" y="267839"/>
                  </a:lnTo>
                  <a:lnTo>
                    <a:pt x="318561" y="270488"/>
                  </a:lnTo>
                  <a:lnTo>
                    <a:pt x="319815" y="269356"/>
                  </a:lnTo>
                  <a:lnTo>
                    <a:pt x="321974" y="267030"/>
                  </a:lnTo>
                  <a:lnTo>
                    <a:pt x="320858" y="266096"/>
                  </a:lnTo>
                  <a:lnTo>
                    <a:pt x="312283" y="269138"/>
                  </a:lnTo>
                  <a:lnTo>
                    <a:pt x="256034" y="297494"/>
                  </a:lnTo>
                  <a:lnTo>
                    <a:pt x="200776" y="339306"/>
                  </a:lnTo>
                  <a:lnTo>
                    <a:pt x="177555" y="361208"/>
                  </a:lnTo>
                  <a:lnTo>
                    <a:pt x="150020" y="382446"/>
                  </a:lnTo>
                  <a:lnTo>
                    <a:pt x="120400" y="427923"/>
                  </a:lnTo>
                  <a:lnTo>
                    <a:pt x="86843" y="472509"/>
                  </a:lnTo>
                  <a:lnTo>
                    <a:pt x="53095" y="517009"/>
                  </a:lnTo>
                  <a:lnTo>
                    <a:pt x="22899" y="562232"/>
                  </a:lnTo>
                  <a:lnTo>
                    <a:pt x="0" y="608984"/>
                  </a:lnTo>
                  <a:lnTo>
                    <a:pt x="3437" y="635117"/>
                  </a:lnTo>
                  <a:lnTo>
                    <a:pt x="5000" y="661415"/>
                  </a:lnTo>
                  <a:lnTo>
                    <a:pt x="22002" y="712519"/>
                  </a:lnTo>
                  <a:lnTo>
                    <a:pt x="83261" y="721921"/>
                  </a:lnTo>
                  <a:lnTo>
                    <a:pt x="131986" y="727576"/>
                  </a:lnTo>
                  <a:lnTo>
                    <a:pt x="170022" y="731987"/>
                  </a:lnTo>
                  <a:lnTo>
                    <a:pt x="196541" y="735424"/>
                  </a:lnTo>
                  <a:lnTo>
                    <a:pt x="244019" y="742475"/>
                  </a:lnTo>
                  <a:lnTo>
                    <a:pt x="260375" y="745675"/>
                  </a:lnTo>
                  <a:lnTo>
                    <a:pt x="262687" y="746117"/>
                  </a:lnTo>
                  <a:lnTo>
                    <a:pt x="264779" y="746328"/>
                  </a:lnTo>
                  <a:lnTo>
                    <a:pt x="267459" y="746358"/>
                  </a:lnTo>
                  <a:lnTo>
                    <a:pt x="271536" y="746257"/>
                  </a:lnTo>
                  <a:lnTo>
                    <a:pt x="277821" y="746073"/>
                  </a:lnTo>
                  <a:lnTo>
                    <a:pt x="287121" y="745856"/>
                  </a:lnTo>
                  <a:lnTo>
                    <a:pt x="300247" y="745656"/>
                  </a:lnTo>
                  <a:lnTo>
                    <a:pt x="318008" y="745522"/>
                  </a:lnTo>
                  <a:lnTo>
                    <a:pt x="341213" y="745502"/>
                  </a:lnTo>
                  <a:lnTo>
                    <a:pt x="370671" y="745648"/>
                  </a:lnTo>
                  <a:lnTo>
                    <a:pt x="451584" y="746629"/>
                  </a:lnTo>
                  <a:lnTo>
                    <a:pt x="504658" y="747565"/>
                  </a:lnTo>
                  <a:lnTo>
                    <a:pt x="567222" y="748862"/>
                  </a:lnTo>
                  <a:lnTo>
                    <a:pt x="640086" y="750570"/>
                  </a:lnTo>
                  <a:lnTo>
                    <a:pt x="657401" y="754719"/>
                  </a:lnTo>
                  <a:lnTo>
                    <a:pt x="675091" y="758535"/>
                  </a:lnTo>
                  <a:lnTo>
                    <a:pt x="720784" y="785096"/>
                  </a:lnTo>
                  <a:lnTo>
                    <a:pt x="742913" y="819303"/>
                  </a:lnTo>
                  <a:lnTo>
                    <a:pt x="746101" y="825788"/>
                  </a:lnTo>
                  <a:lnTo>
                    <a:pt x="741225" y="845809"/>
                  </a:lnTo>
                  <a:lnTo>
                    <a:pt x="722472" y="898462"/>
                  </a:lnTo>
                  <a:lnTo>
                    <a:pt x="666073" y="949301"/>
                  </a:lnTo>
                  <a:lnTo>
                    <a:pt x="626996" y="977577"/>
                  </a:lnTo>
                  <a:lnTo>
                    <a:pt x="587727" y="1005597"/>
                  </a:lnTo>
                  <a:lnTo>
                    <a:pt x="549130" y="1033659"/>
                  </a:lnTo>
                  <a:lnTo>
                    <a:pt x="512069" y="1062059"/>
                  </a:lnTo>
                  <a:lnTo>
                    <a:pt x="483971" y="1088442"/>
                  </a:lnTo>
                  <a:lnTo>
                    <a:pt x="461312" y="1114493"/>
                  </a:lnTo>
                  <a:lnTo>
                    <a:pt x="437527" y="1140211"/>
                  </a:lnTo>
                  <a:lnTo>
                    <a:pt x="406054" y="1165599"/>
                  </a:lnTo>
                  <a:lnTo>
                    <a:pt x="409496" y="1200612"/>
                  </a:lnTo>
                  <a:lnTo>
                    <a:pt x="411751" y="1232907"/>
                  </a:lnTo>
                  <a:lnTo>
                    <a:pt x="421864" y="1289300"/>
                  </a:lnTo>
                  <a:lnTo>
                    <a:pt x="454733" y="1334692"/>
                  </a:lnTo>
                  <a:lnTo>
                    <a:pt x="528695" y="1369000"/>
                  </a:lnTo>
                  <a:lnTo>
                    <a:pt x="586817" y="1381971"/>
                  </a:lnTo>
                  <a:lnTo>
                    <a:pt x="662089" y="1392139"/>
                  </a:lnTo>
                  <a:lnTo>
                    <a:pt x="713680" y="1390706"/>
                  </a:lnTo>
                  <a:lnTo>
                    <a:pt x="765175" y="1389401"/>
                  </a:lnTo>
                  <a:lnTo>
                    <a:pt x="816478" y="1387928"/>
                  </a:lnTo>
                  <a:lnTo>
                    <a:pt x="867493" y="1385989"/>
                  </a:lnTo>
                  <a:lnTo>
                    <a:pt x="918124" y="1383289"/>
                  </a:lnTo>
                  <a:lnTo>
                    <a:pt x="972596" y="1376633"/>
                  </a:lnTo>
                  <a:lnTo>
                    <a:pt x="1022651" y="1364879"/>
                  </a:lnTo>
                  <a:lnTo>
                    <a:pt x="1071074" y="1350789"/>
                  </a:lnTo>
                  <a:lnTo>
                    <a:pt x="1120648" y="1337125"/>
                  </a:lnTo>
                  <a:lnTo>
                    <a:pt x="1174158" y="1326649"/>
                  </a:lnTo>
                  <a:lnTo>
                    <a:pt x="1218452" y="1309213"/>
                  </a:lnTo>
                  <a:lnTo>
                    <a:pt x="1266875" y="1293986"/>
                  </a:lnTo>
                  <a:lnTo>
                    <a:pt x="1318754" y="1280839"/>
                  </a:lnTo>
                  <a:lnTo>
                    <a:pt x="1373419" y="1269646"/>
                  </a:lnTo>
                  <a:lnTo>
                    <a:pt x="1430198" y="1260279"/>
                  </a:lnTo>
                  <a:lnTo>
                    <a:pt x="1492540" y="1263727"/>
                  </a:lnTo>
                  <a:lnTo>
                    <a:pt x="1546818" y="1267049"/>
                  </a:lnTo>
                  <a:lnTo>
                    <a:pt x="1595528" y="1272450"/>
                  </a:lnTo>
                  <a:lnTo>
                    <a:pt x="1641166" y="1282141"/>
                  </a:lnTo>
                  <a:lnTo>
                    <a:pt x="1686228" y="1298329"/>
                  </a:lnTo>
                  <a:lnTo>
                    <a:pt x="1705542" y="1320317"/>
                  </a:lnTo>
                  <a:lnTo>
                    <a:pt x="1728233" y="1340809"/>
                  </a:lnTo>
                  <a:lnTo>
                    <a:pt x="1750924" y="1361301"/>
                  </a:lnTo>
                  <a:lnTo>
                    <a:pt x="1770238" y="1383289"/>
                  </a:lnTo>
                  <a:lnTo>
                    <a:pt x="1773530" y="1419159"/>
                  </a:lnTo>
                  <a:lnTo>
                    <a:pt x="1775214" y="1455338"/>
                  </a:lnTo>
                  <a:lnTo>
                    <a:pt x="1777403" y="1491390"/>
                  </a:lnTo>
                  <a:lnTo>
                    <a:pt x="1791742" y="1561372"/>
                  </a:lnTo>
                  <a:lnTo>
                    <a:pt x="1833444" y="1625622"/>
                  </a:lnTo>
                  <a:lnTo>
                    <a:pt x="1869837" y="1654509"/>
                  </a:lnTo>
                  <a:lnTo>
                    <a:pt x="1919408" y="1680656"/>
                  </a:lnTo>
                  <a:lnTo>
                    <a:pt x="1984268" y="1703629"/>
                  </a:lnTo>
                  <a:lnTo>
                    <a:pt x="2052466" y="1702115"/>
                  </a:lnTo>
                  <a:lnTo>
                    <a:pt x="2111502" y="1700868"/>
                  </a:lnTo>
                  <a:lnTo>
                    <a:pt x="2162069" y="1699852"/>
                  </a:lnTo>
                  <a:lnTo>
                    <a:pt x="2204863" y="1699029"/>
                  </a:lnTo>
                  <a:lnTo>
                    <a:pt x="2240575" y="1698364"/>
                  </a:lnTo>
                  <a:lnTo>
                    <a:pt x="2269900" y="1697818"/>
                  </a:lnTo>
                  <a:lnTo>
                    <a:pt x="2293532" y="1697355"/>
                  </a:lnTo>
                  <a:lnTo>
                    <a:pt x="2337203" y="1696096"/>
                  </a:lnTo>
                  <a:lnTo>
                    <a:pt x="2364468" y="1690842"/>
                  </a:lnTo>
                  <a:lnTo>
                    <a:pt x="2369316" y="1689181"/>
                  </a:lnTo>
                  <a:lnTo>
                    <a:pt x="2415018" y="1678944"/>
                  </a:lnTo>
                  <a:lnTo>
                    <a:pt x="2463363" y="1671152"/>
                  </a:lnTo>
                  <a:lnTo>
                    <a:pt x="2496337" y="1666459"/>
                  </a:lnTo>
                  <a:lnTo>
                    <a:pt x="2525854" y="1646071"/>
                  </a:lnTo>
                  <a:lnTo>
                    <a:pt x="2540141" y="1635705"/>
                  </a:lnTo>
                  <a:lnTo>
                    <a:pt x="2543826" y="1632798"/>
                  </a:lnTo>
                  <a:lnTo>
                    <a:pt x="2541534" y="1634786"/>
                  </a:lnTo>
                  <a:lnTo>
                    <a:pt x="2537892" y="1639104"/>
                  </a:lnTo>
                  <a:lnTo>
                    <a:pt x="2537526" y="1643189"/>
                  </a:lnTo>
                  <a:lnTo>
                    <a:pt x="2545062" y="1644477"/>
                  </a:lnTo>
                  <a:lnTo>
                    <a:pt x="2602347" y="1628409"/>
                  </a:lnTo>
                  <a:lnTo>
                    <a:pt x="2634701" y="1606876"/>
                  </a:lnTo>
                  <a:lnTo>
                    <a:pt x="2646357" y="1600089"/>
                  </a:lnTo>
                  <a:lnTo>
                    <a:pt x="2660857" y="1594698"/>
                  </a:lnTo>
                  <a:lnTo>
                    <a:pt x="2676859" y="1590135"/>
                  </a:lnTo>
                  <a:lnTo>
                    <a:pt x="2693611" y="1585904"/>
                  </a:lnTo>
                  <a:lnTo>
                    <a:pt x="2710367" y="1581509"/>
                  </a:lnTo>
                  <a:lnTo>
                    <a:pt x="2759284" y="1544625"/>
                  </a:lnTo>
                  <a:lnTo>
                    <a:pt x="2797157" y="1508186"/>
                  </a:lnTo>
                  <a:lnTo>
                    <a:pt x="2825696" y="1472012"/>
                  </a:lnTo>
                  <a:lnTo>
                    <a:pt x="2846608" y="1435921"/>
                  </a:lnTo>
                  <a:lnTo>
                    <a:pt x="2861603" y="1399732"/>
                  </a:lnTo>
                  <a:lnTo>
                    <a:pt x="2880675" y="1326334"/>
                  </a:lnTo>
                  <a:lnTo>
                    <a:pt x="2888169" y="1288763"/>
                  </a:lnTo>
                  <a:lnTo>
                    <a:pt x="2896580" y="1250368"/>
                  </a:lnTo>
                  <a:lnTo>
                    <a:pt x="2907616" y="1210968"/>
                  </a:lnTo>
                  <a:lnTo>
                    <a:pt x="2922985" y="1170382"/>
                  </a:lnTo>
                  <a:lnTo>
                    <a:pt x="2944397" y="1128429"/>
                  </a:lnTo>
                  <a:lnTo>
                    <a:pt x="2939838" y="1079872"/>
                  </a:lnTo>
                  <a:lnTo>
                    <a:pt x="2935303" y="1033493"/>
                  </a:lnTo>
                  <a:lnTo>
                    <a:pt x="2928752" y="988898"/>
                  </a:lnTo>
                  <a:lnTo>
                    <a:pt x="2918145" y="945693"/>
                  </a:lnTo>
                  <a:lnTo>
                    <a:pt x="2901443" y="903484"/>
                  </a:lnTo>
                  <a:lnTo>
                    <a:pt x="2876607" y="861876"/>
                  </a:lnTo>
                  <a:lnTo>
                    <a:pt x="2841599" y="820475"/>
                  </a:lnTo>
                  <a:lnTo>
                    <a:pt x="2794377" y="778887"/>
                  </a:lnTo>
                  <a:lnTo>
                    <a:pt x="2759328" y="752300"/>
                  </a:lnTo>
                  <a:lnTo>
                    <a:pt x="2728380" y="731938"/>
                  </a:lnTo>
                  <a:lnTo>
                    <a:pt x="2725951" y="732589"/>
                  </a:lnTo>
                  <a:lnTo>
                    <a:pt x="2727867" y="736744"/>
                  </a:lnTo>
                  <a:lnTo>
                    <a:pt x="2730863" y="741615"/>
                  </a:lnTo>
                  <a:lnTo>
                    <a:pt x="2731675" y="744416"/>
                  </a:lnTo>
                  <a:lnTo>
                    <a:pt x="2688357" y="712519"/>
                  </a:lnTo>
                  <a:lnTo>
                    <a:pt x="2634102" y="665619"/>
                  </a:lnTo>
                  <a:lnTo>
                    <a:pt x="2602347" y="637301"/>
                  </a:lnTo>
                  <a:lnTo>
                    <a:pt x="2587566" y="611044"/>
                  </a:lnTo>
                  <a:lnTo>
                    <a:pt x="2571096" y="585202"/>
                  </a:lnTo>
                  <a:lnTo>
                    <a:pt x="2554249" y="559525"/>
                  </a:lnTo>
                  <a:lnTo>
                    <a:pt x="2538337" y="533766"/>
                  </a:lnTo>
                  <a:lnTo>
                    <a:pt x="2548064" y="490840"/>
                  </a:lnTo>
                  <a:lnTo>
                    <a:pt x="2560789" y="448159"/>
                  </a:lnTo>
                  <a:lnTo>
                    <a:pt x="2578847" y="406117"/>
                  </a:lnTo>
                  <a:lnTo>
                    <a:pt x="2604572" y="365108"/>
                  </a:lnTo>
                  <a:lnTo>
                    <a:pt x="2640298" y="325524"/>
                  </a:lnTo>
                  <a:lnTo>
                    <a:pt x="2688357" y="287760"/>
                  </a:lnTo>
                  <a:lnTo>
                    <a:pt x="2705238" y="240762"/>
                  </a:lnTo>
                  <a:lnTo>
                    <a:pt x="2716865" y="193848"/>
                  </a:lnTo>
                  <a:lnTo>
                    <a:pt x="2714238" y="146768"/>
                  </a:lnTo>
                  <a:lnTo>
                    <a:pt x="2688357" y="99273"/>
                  </a:lnTo>
                  <a:lnTo>
                    <a:pt x="2623759" y="59124"/>
                  </a:lnTo>
                  <a:lnTo>
                    <a:pt x="2580596" y="47063"/>
                  </a:lnTo>
                  <a:lnTo>
                    <a:pt x="2532932" y="38246"/>
                  </a:lnTo>
                  <a:lnTo>
                    <a:pt x="2482824" y="31102"/>
                  </a:lnTo>
                  <a:lnTo>
                    <a:pt x="2432327" y="24055"/>
                  </a:lnTo>
                  <a:lnTo>
                    <a:pt x="2394601" y="18400"/>
                  </a:lnTo>
                  <a:lnTo>
                    <a:pt x="2352564" y="11998"/>
                  </a:lnTo>
                  <a:lnTo>
                    <a:pt x="2318403" y="6758"/>
                  </a:lnTo>
                  <a:lnTo>
                    <a:pt x="2304308" y="4587"/>
                  </a:lnTo>
                  <a:lnTo>
                    <a:pt x="2215017" y="6335"/>
                  </a:lnTo>
                  <a:lnTo>
                    <a:pt x="2146609" y="5833"/>
                  </a:lnTo>
                  <a:lnTo>
                    <a:pt x="2095843" y="4013"/>
                  </a:lnTo>
                  <a:lnTo>
                    <a:pt x="2059479" y="1812"/>
                  </a:lnTo>
                  <a:lnTo>
                    <a:pt x="2034277" y="162"/>
                  </a:lnTo>
                  <a:lnTo>
                    <a:pt x="2016995" y="0"/>
                  </a:lnTo>
                  <a:lnTo>
                    <a:pt x="2004393" y="2258"/>
                  </a:lnTo>
                  <a:lnTo>
                    <a:pt x="1993232" y="7872"/>
                  </a:lnTo>
                  <a:lnTo>
                    <a:pt x="1980270" y="17776"/>
                  </a:lnTo>
                  <a:lnTo>
                    <a:pt x="1962268" y="32904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8">
            <a:extLst>
              <a:ext uri="{FF2B5EF4-FFF2-40B4-BE49-F238E27FC236}">
                <a16:creationId xmlns:a16="http://schemas.microsoft.com/office/drawing/2014/main" id="{0DA8D815-C7DC-66A1-47D0-DE499B4A7B92}"/>
              </a:ext>
            </a:extLst>
          </p:cNvPr>
          <p:cNvGrpSpPr/>
          <p:nvPr/>
        </p:nvGrpSpPr>
        <p:grpSpPr>
          <a:xfrm>
            <a:off x="9373541" y="5037044"/>
            <a:ext cx="1524000" cy="190500"/>
            <a:chOff x="5370486" y="5232285"/>
            <a:chExt cx="1524000" cy="190500"/>
          </a:xfrm>
        </p:grpSpPr>
        <p:sp>
          <p:nvSpPr>
            <p:cNvPr id="10" name="object 9">
              <a:extLst>
                <a:ext uri="{FF2B5EF4-FFF2-40B4-BE49-F238E27FC236}">
                  <a16:creationId xmlns:a16="http://schemas.microsoft.com/office/drawing/2014/main" id="{AD0A53D0-1ACA-BFB3-7B6C-DDABE0192805}"/>
                </a:ext>
              </a:extLst>
            </p:cNvPr>
            <p:cNvSpPr/>
            <p:nvPr/>
          </p:nvSpPr>
          <p:spPr>
            <a:xfrm>
              <a:off x="5370486" y="5327535"/>
              <a:ext cx="1485900" cy="0"/>
            </a:xfrm>
            <a:custGeom>
              <a:avLst/>
              <a:gdLst/>
              <a:ahLst/>
              <a:cxnLst/>
              <a:rect l="l" t="t" r="r" b="b"/>
              <a:pathLst>
                <a:path w="1485900">
                  <a:moveTo>
                    <a:pt x="0" y="0"/>
                  </a:moveTo>
                  <a:lnTo>
                    <a:pt x="1485899" y="0"/>
                  </a:lnTo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0">
              <a:extLst>
                <a:ext uri="{FF2B5EF4-FFF2-40B4-BE49-F238E27FC236}">
                  <a16:creationId xmlns:a16="http://schemas.microsoft.com/office/drawing/2014/main" id="{C08A2AB7-D126-00F4-1485-C2BA0AF3CCBD}"/>
                </a:ext>
              </a:extLst>
            </p:cNvPr>
            <p:cNvSpPr/>
            <p:nvPr/>
          </p:nvSpPr>
          <p:spPr>
            <a:xfrm>
              <a:off x="6703987" y="5232285"/>
              <a:ext cx="190500" cy="190500"/>
            </a:xfrm>
            <a:custGeom>
              <a:avLst/>
              <a:gdLst/>
              <a:ahLst/>
              <a:cxnLst/>
              <a:rect l="l" t="t" r="r" b="b"/>
              <a:pathLst>
                <a:path w="190500" h="190500">
                  <a:moveTo>
                    <a:pt x="0" y="0"/>
                  </a:moveTo>
                  <a:lnTo>
                    <a:pt x="0" y="190500"/>
                  </a:lnTo>
                  <a:lnTo>
                    <a:pt x="190500" y="952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C10A6226-895F-6127-1DB2-E40EB1C7D8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312160"/>
              </p:ext>
            </p:extLst>
          </p:nvPr>
        </p:nvGraphicFramePr>
        <p:xfrm>
          <a:off x="12237392" y="3310136"/>
          <a:ext cx="762000" cy="3169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…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object 12">
            <a:extLst>
              <a:ext uri="{FF2B5EF4-FFF2-40B4-BE49-F238E27FC236}">
                <a16:creationId xmlns:a16="http://schemas.microsoft.com/office/drawing/2014/main" id="{A93EB51A-FED4-6BDB-F314-E80CEB120A87}"/>
              </a:ext>
            </a:extLst>
          </p:cNvPr>
          <p:cNvSpPr txBox="1"/>
          <p:nvPr/>
        </p:nvSpPr>
        <p:spPr>
          <a:xfrm>
            <a:off x="11786541" y="3357444"/>
            <a:ext cx="1524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0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3">
            <a:extLst>
              <a:ext uri="{FF2B5EF4-FFF2-40B4-BE49-F238E27FC236}">
                <a16:creationId xmlns:a16="http://schemas.microsoft.com/office/drawing/2014/main" id="{31D5AA3F-6389-BBBC-C52A-97EC419CC59D}"/>
              </a:ext>
            </a:extLst>
          </p:cNvPr>
          <p:cNvSpPr txBox="1"/>
          <p:nvPr/>
        </p:nvSpPr>
        <p:spPr>
          <a:xfrm>
            <a:off x="10722282" y="6130513"/>
            <a:ext cx="130365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rlito"/>
                <a:cs typeface="Carlito"/>
              </a:rPr>
              <a:t>TableSize</a:t>
            </a:r>
            <a:r>
              <a:rPr sz="2000" spc="-8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–1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15" name="object 14">
            <a:extLst>
              <a:ext uri="{FF2B5EF4-FFF2-40B4-BE49-F238E27FC236}">
                <a16:creationId xmlns:a16="http://schemas.microsoft.com/office/drawing/2014/main" id="{BC01F87E-7C1A-D4D6-74D5-5A4AB40D0428}"/>
              </a:ext>
            </a:extLst>
          </p:cNvPr>
          <p:cNvSpPr txBox="1"/>
          <p:nvPr/>
        </p:nvSpPr>
        <p:spPr>
          <a:xfrm>
            <a:off x="9549589" y="4240437"/>
            <a:ext cx="1362710" cy="56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30"/>
              </a:lnSpc>
              <a:spcBef>
                <a:spcPts val="100"/>
              </a:spcBef>
            </a:pPr>
            <a:r>
              <a:rPr sz="1800" dirty="0">
                <a:latin typeface="Carlito"/>
                <a:cs typeface="Carlito"/>
              </a:rPr>
              <a:t>hash</a:t>
            </a:r>
            <a:r>
              <a:rPr sz="1800" spc="-80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function: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ts val="2130"/>
              </a:lnSpc>
            </a:pPr>
            <a:r>
              <a:rPr sz="1800" b="1" dirty="0">
                <a:solidFill>
                  <a:srgbClr val="C00000"/>
                </a:solidFill>
                <a:latin typeface="Carlito"/>
                <a:cs typeface="Carlito"/>
              </a:rPr>
              <a:t>index =</a:t>
            </a:r>
            <a:r>
              <a:rPr sz="1800" b="1" spc="-8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1800" b="1" spc="-5" dirty="0">
                <a:solidFill>
                  <a:srgbClr val="C00000"/>
                </a:solidFill>
                <a:latin typeface="Carlito"/>
                <a:cs typeface="Carlito"/>
              </a:rPr>
              <a:t>h(key)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6" name="object 15">
            <a:extLst>
              <a:ext uri="{FF2B5EF4-FFF2-40B4-BE49-F238E27FC236}">
                <a16:creationId xmlns:a16="http://schemas.microsoft.com/office/drawing/2014/main" id="{FEDD01EE-A830-8F02-FF28-5A4F0C61DE88}"/>
              </a:ext>
            </a:extLst>
          </p:cNvPr>
          <p:cNvSpPr txBox="1"/>
          <p:nvPr/>
        </p:nvSpPr>
        <p:spPr>
          <a:xfrm>
            <a:off x="5576026" y="6054314"/>
            <a:ext cx="33756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Carlito"/>
                <a:cs typeface="Carlito"/>
              </a:rPr>
              <a:t>key </a:t>
            </a:r>
            <a:r>
              <a:rPr sz="2000" spc="-5" dirty="0">
                <a:latin typeface="Carlito"/>
                <a:cs typeface="Carlito"/>
              </a:rPr>
              <a:t>space (e.g., integers,</a:t>
            </a:r>
            <a:r>
              <a:rPr sz="2000" spc="15" dirty="0">
                <a:latin typeface="Carlito"/>
                <a:cs typeface="Carlito"/>
              </a:rPr>
              <a:t> </a:t>
            </a:r>
            <a:r>
              <a:rPr sz="2000" spc="-5" dirty="0">
                <a:latin typeface="Carlito"/>
                <a:cs typeface="Carlito"/>
              </a:rPr>
              <a:t>strings)</a:t>
            </a:r>
            <a:endParaRPr sz="2000">
              <a:latin typeface="Carlito"/>
              <a:cs typeface="Carlito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E671C5E-323A-1A65-CA7A-C9A877429D43}"/>
              </a:ext>
            </a:extLst>
          </p:cNvPr>
          <p:cNvSpPr txBox="1"/>
          <p:nvPr/>
        </p:nvSpPr>
        <p:spPr>
          <a:xfrm>
            <a:off x="11374109" y="2360336"/>
            <a:ext cx="19110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MY" sz="2400" b="0" i="0" u="none" strike="noStrike" baseline="0" dirty="0">
                <a:latin typeface="Calibri" panose="020F0502020204030204" pitchFamily="34" charset="0"/>
              </a:rPr>
              <a:t>Hash table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238938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8211E9AA-3967-959F-C7F2-57D7F041F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8622"/>
            <a:ext cx="13817600" cy="1050573"/>
          </a:xfrm>
        </p:spPr>
        <p:txBody>
          <a:bodyPr>
            <a:normAutofit fontScale="90000"/>
          </a:bodyPr>
          <a:lstStyle/>
          <a:p>
            <a:r>
              <a:rPr lang="en-MY" dirty="0"/>
              <a:t>Example of Hash Table used for  Dictionary of phone numbers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4678AB-67C6-6047-4E1C-87B9DED202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6336" y="2090804"/>
            <a:ext cx="7853744" cy="5367667"/>
          </a:xfrm>
          <a:prstGeom prst="rect">
            <a:avLst/>
          </a:prstGeom>
          <a:noFill/>
        </p:spPr>
      </p:pic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4E0F00D0-AD0B-00F0-B24C-73DCBC6DAEF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80077" y="1509937"/>
            <a:ext cx="8507126" cy="35029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20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EB239-7FC8-A75C-9B2A-1C163709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Example: Simple Integer Hash Function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5B2F6F-C33C-9FA3-43BD-D4ECAED7A68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70F7C473-9801-A9CC-5A34-163625DF18FD}"/>
              </a:ext>
            </a:extLst>
          </p:cNvPr>
          <p:cNvSpPr txBox="1"/>
          <p:nvPr/>
        </p:nvSpPr>
        <p:spPr>
          <a:xfrm>
            <a:off x="500088" y="2310549"/>
            <a:ext cx="7334884" cy="14728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Verdana"/>
                <a:cs typeface="Verdana"/>
              </a:rPr>
              <a:t>collision</a:t>
            </a:r>
            <a:r>
              <a:rPr sz="2800" spc="-5" dirty="0">
                <a:latin typeface="Verdana"/>
                <a:cs typeface="Verdana"/>
              </a:rPr>
              <a:t>: </a:t>
            </a:r>
            <a:r>
              <a:rPr sz="2800" dirty="0">
                <a:latin typeface="Verdana"/>
                <a:cs typeface="Verdana"/>
              </a:rPr>
              <a:t>When hash </a:t>
            </a:r>
            <a:r>
              <a:rPr sz="2800" spc="-5" dirty="0">
                <a:latin typeface="Verdana"/>
                <a:cs typeface="Verdana"/>
              </a:rPr>
              <a:t>function maps </a:t>
            </a:r>
            <a:r>
              <a:rPr sz="2800" dirty="0">
                <a:latin typeface="Verdana"/>
                <a:cs typeface="Verdana"/>
              </a:rPr>
              <a:t>2 </a:t>
            </a:r>
            <a:r>
              <a:rPr sz="2800" spc="-10" dirty="0">
                <a:latin typeface="Verdana"/>
                <a:cs typeface="Verdana"/>
              </a:rPr>
              <a:t>values </a:t>
            </a:r>
            <a:r>
              <a:rPr sz="2800" spc="-5" dirty="0">
                <a:latin typeface="Verdana"/>
                <a:cs typeface="Verdana"/>
              </a:rPr>
              <a:t>to same  index.</a:t>
            </a:r>
            <a:endParaRPr sz="2800" dirty="0">
              <a:latin typeface="Verdana"/>
              <a:cs typeface="Verdana"/>
            </a:endParaRPr>
          </a:p>
          <a:p>
            <a:pPr marL="2755900">
              <a:lnSpc>
                <a:spcPts val="2130"/>
              </a:lnSpc>
            </a:pPr>
            <a:r>
              <a:rPr sz="2800" spc="-5" dirty="0">
                <a:latin typeface="Courier New"/>
                <a:cs typeface="Courier New"/>
              </a:rPr>
              <a:t>h(k) </a:t>
            </a:r>
            <a:r>
              <a:rPr sz="2800" dirty="0">
                <a:latin typeface="Courier New"/>
                <a:cs typeface="Courier New"/>
              </a:rPr>
              <a:t>= k %</a:t>
            </a:r>
            <a:r>
              <a:rPr sz="2800" spc="-40" dirty="0">
                <a:latin typeface="Courier New"/>
                <a:cs typeface="Courier New"/>
              </a:rPr>
              <a:t> </a:t>
            </a:r>
            <a:r>
              <a:rPr sz="2800" dirty="0">
                <a:latin typeface="Courier New"/>
                <a:cs typeface="Courier New"/>
              </a:rPr>
              <a:t>tableSize;</a:t>
            </a:r>
          </a:p>
          <a:p>
            <a:pPr marL="469900">
              <a:lnSpc>
                <a:spcPts val="2250"/>
              </a:lnSpc>
            </a:pPr>
            <a:r>
              <a:rPr sz="2800" dirty="0">
                <a:latin typeface="Courier New"/>
                <a:cs typeface="Courier New"/>
              </a:rPr>
              <a:t>set.add(11);</a:t>
            </a:r>
          </a:p>
        </p:txBody>
      </p:sp>
      <p:graphicFrame>
        <p:nvGraphicFramePr>
          <p:cNvPr id="14" name="object 4">
            <a:extLst>
              <a:ext uri="{FF2B5EF4-FFF2-40B4-BE49-F238E27FC236}">
                <a16:creationId xmlns:a16="http://schemas.microsoft.com/office/drawing/2014/main" id="{C5DCC86C-E06F-158F-D6F7-992C0FF229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0757736"/>
              </p:ext>
            </p:extLst>
          </p:nvPr>
        </p:nvGraphicFramePr>
        <p:xfrm>
          <a:off x="1549450" y="5552897"/>
          <a:ext cx="5622286" cy="7922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2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40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40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4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961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5" dirty="0">
                          <a:latin typeface="Tahoma"/>
                          <a:cs typeface="Tahoma"/>
                        </a:rPr>
                        <a:t>index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2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3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4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5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6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7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8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9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38"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10" dirty="0">
                          <a:latin typeface="Tahoma"/>
                          <a:cs typeface="Tahoma"/>
                        </a:rPr>
                        <a:t>value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765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EB239-7FC8-A75C-9B2A-1C163709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Example: Simple Integer Hash Function Cont.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5B2F6F-C33C-9FA3-43BD-D4ECAED7A68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70F7C473-9801-A9CC-5A34-163625DF18FD}"/>
              </a:ext>
            </a:extLst>
          </p:cNvPr>
          <p:cNvSpPr txBox="1"/>
          <p:nvPr/>
        </p:nvSpPr>
        <p:spPr>
          <a:xfrm>
            <a:off x="500088" y="2310549"/>
            <a:ext cx="7334884" cy="20627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Verdana"/>
                <a:cs typeface="Verdana"/>
              </a:rPr>
              <a:t>collision</a:t>
            </a:r>
            <a:r>
              <a:rPr sz="2800" spc="-5" dirty="0">
                <a:latin typeface="Verdana"/>
                <a:cs typeface="Verdana"/>
              </a:rPr>
              <a:t>: </a:t>
            </a:r>
            <a:r>
              <a:rPr sz="2800" dirty="0">
                <a:latin typeface="Verdana"/>
                <a:cs typeface="Verdana"/>
              </a:rPr>
              <a:t>When hash </a:t>
            </a:r>
            <a:r>
              <a:rPr sz="2800" spc="-5" dirty="0">
                <a:latin typeface="Verdana"/>
                <a:cs typeface="Verdana"/>
              </a:rPr>
              <a:t>function maps </a:t>
            </a:r>
            <a:r>
              <a:rPr sz="2800" dirty="0">
                <a:latin typeface="Verdana"/>
                <a:cs typeface="Verdana"/>
              </a:rPr>
              <a:t>2 </a:t>
            </a:r>
            <a:r>
              <a:rPr sz="2800" spc="-10" dirty="0">
                <a:latin typeface="Verdana"/>
                <a:cs typeface="Verdana"/>
              </a:rPr>
              <a:t>values </a:t>
            </a:r>
            <a:r>
              <a:rPr sz="2800" spc="-5" dirty="0">
                <a:latin typeface="Verdana"/>
                <a:cs typeface="Verdana"/>
              </a:rPr>
              <a:t>to same  index.</a:t>
            </a:r>
            <a:endParaRPr sz="2800" dirty="0">
              <a:latin typeface="Verdana"/>
              <a:cs typeface="Verdana"/>
            </a:endParaRPr>
          </a:p>
          <a:p>
            <a:pPr marL="2755900">
              <a:lnSpc>
                <a:spcPts val="2130"/>
              </a:lnSpc>
            </a:pPr>
            <a:r>
              <a:rPr sz="2800" spc="-5" dirty="0">
                <a:latin typeface="Courier New"/>
                <a:cs typeface="Courier New"/>
              </a:rPr>
              <a:t>h(k) </a:t>
            </a:r>
            <a:r>
              <a:rPr sz="2800" dirty="0">
                <a:latin typeface="Courier New"/>
                <a:cs typeface="Courier New"/>
              </a:rPr>
              <a:t>= k %</a:t>
            </a:r>
            <a:r>
              <a:rPr sz="2800" spc="-40" dirty="0">
                <a:latin typeface="Courier New"/>
                <a:cs typeface="Courier New"/>
              </a:rPr>
              <a:t> </a:t>
            </a:r>
            <a:r>
              <a:rPr sz="2800" dirty="0">
                <a:latin typeface="Courier New"/>
                <a:cs typeface="Courier New"/>
              </a:rPr>
              <a:t>tableSize;</a:t>
            </a:r>
          </a:p>
          <a:p>
            <a:pPr marL="469900">
              <a:lnSpc>
                <a:spcPts val="2250"/>
              </a:lnSpc>
            </a:pPr>
            <a:r>
              <a:rPr sz="2800" dirty="0">
                <a:latin typeface="Courier New"/>
                <a:cs typeface="Courier New"/>
              </a:rPr>
              <a:t>set.add(11);</a:t>
            </a:r>
            <a:endParaRPr lang="en-MY" sz="2800" dirty="0">
              <a:latin typeface="Courier New"/>
              <a:cs typeface="Courier New"/>
            </a:endParaRPr>
          </a:p>
          <a:p>
            <a:pPr marL="469900">
              <a:lnSpc>
                <a:spcPts val="2250"/>
              </a:lnSpc>
            </a:pPr>
            <a:r>
              <a:rPr lang="en-MY" sz="2800" dirty="0" err="1">
                <a:latin typeface="Courier New"/>
                <a:cs typeface="Courier New"/>
              </a:rPr>
              <a:t>set.add</a:t>
            </a:r>
            <a:r>
              <a:rPr lang="en-MY" sz="2800" dirty="0">
                <a:latin typeface="Courier New"/>
                <a:cs typeface="Courier New"/>
              </a:rPr>
              <a:t>(49);</a:t>
            </a:r>
          </a:p>
          <a:p>
            <a:pPr marL="469900">
              <a:lnSpc>
                <a:spcPts val="2250"/>
              </a:lnSpc>
            </a:pPr>
            <a:endParaRPr lang="en-MY" sz="2800" dirty="0">
              <a:latin typeface="Courier New"/>
              <a:cs typeface="Courier New"/>
            </a:endParaRPr>
          </a:p>
        </p:txBody>
      </p:sp>
      <p:graphicFrame>
        <p:nvGraphicFramePr>
          <p:cNvPr id="14" name="object 4">
            <a:extLst>
              <a:ext uri="{FF2B5EF4-FFF2-40B4-BE49-F238E27FC236}">
                <a16:creationId xmlns:a16="http://schemas.microsoft.com/office/drawing/2014/main" id="{C5DCC86C-E06F-158F-D6F7-992C0FF229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255784"/>
              </p:ext>
            </p:extLst>
          </p:nvPr>
        </p:nvGraphicFramePr>
        <p:xfrm>
          <a:off x="1549450" y="5552897"/>
          <a:ext cx="5622286" cy="7922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2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40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40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4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961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5" dirty="0">
                          <a:latin typeface="Tahoma"/>
                          <a:cs typeface="Tahoma"/>
                        </a:rPr>
                        <a:t>index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2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3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4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5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6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7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8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9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38"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10" dirty="0">
                          <a:latin typeface="Tahoma"/>
                          <a:cs typeface="Tahoma"/>
                        </a:rPr>
                        <a:t>value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lang="en-MY" sz="2000" dirty="0">
                          <a:latin typeface="Tahoma"/>
                          <a:cs typeface="Tahoma"/>
                        </a:rPr>
                        <a:t>11</a:t>
                      </a:r>
                      <a:endParaRPr sz="2000" dirty="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720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EB239-7FC8-A75C-9B2A-1C163709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Example: Simple Integer Hash Function Cont.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5B2F6F-C33C-9FA3-43BD-D4ECAED7A68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70F7C473-9801-A9CC-5A34-163625DF18FD}"/>
              </a:ext>
            </a:extLst>
          </p:cNvPr>
          <p:cNvSpPr txBox="1"/>
          <p:nvPr/>
        </p:nvSpPr>
        <p:spPr>
          <a:xfrm>
            <a:off x="500088" y="2310549"/>
            <a:ext cx="7334884" cy="23576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Verdana"/>
                <a:cs typeface="Verdana"/>
              </a:rPr>
              <a:t>collision</a:t>
            </a:r>
            <a:r>
              <a:rPr sz="2800" spc="-5" dirty="0">
                <a:latin typeface="Verdana"/>
                <a:cs typeface="Verdana"/>
              </a:rPr>
              <a:t>: </a:t>
            </a:r>
            <a:r>
              <a:rPr sz="2800" dirty="0">
                <a:latin typeface="Verdana"/>
                <a:cs typeface="Verdana"/>
              </a:rPr>
              <a:t>When hash </a:t>
            </a:r>
            <a:r>
              <a:rPr sz="2800" spc="-5" dirty="0">
                <a:latin typeface="Verdana"/>
                <a:cs typeface="Verdana"/>
              </a:rPr>
              <a:t>function maps </a:t>
            </a:r>
            <a:r>
              <a:rPr sz="2800" dirty="0">
                <a:latin typeface="Verdana"/>
                <a:cs typeface="Verdana"/>
              </a:rPr>
              <a:t>2 </a:t>
            </a:r>
            <a:r>
              <a:rPr sz="2800" spc="-10" dirty="0">
                <a:latin typeface="Verdana"/>
                <a:cs typeface="Verdana"/>
              </a:rPr>
              <a:t>values </a:t>
            </a:r>
            <a:r>
              <a:rPr sz="2800" spc="-5" dirty="0">
                <a:latin typeface="Verdana"/>
                <a:cs typeface="Verdana"/>
              </a:rPr>
              <a:t>to same  index.</a:t>
            </a:r>
            <a:endParaRPr sz="2800" dirty="0">
              <a:latin typeface="Verdana"/>
              <a:cs typeface="Verdana"/>
            </a:endParaRPr>
          </a:p>
          <a:p>
            <a:pPr marL="2755900">
              <a:lnSpc>
                <a:spcPts val="2130"/>
              </a:lnSpc>
            </a:pPr>
            <a:r>
              <a:rPr sz="2800" spc="-5" dirty="0">
                <a:latin typeface="Courier New"/>
                <a:cs typeface="Courier New"/>
              </a:rPr>
              <a:t>h(k) </a:t>
            </a:r>
            <a:r>
              <a:rPr sz="2800" dirty="0">
                <a:latin typeface="Courier New"/>
                <a:cs typeface="Courier New"/>
              </a:rPr>
              <a:t>= k %</a:t>
            </a:r>
            <a:r>
              <a:rPr sz="2800" spc="-40" dirty="0">
                <a:latin typeface="Courier New"/>
                <a:cs typeface="Courier New"/>
              </a:rPr>
              <a:t> </a:t>
            </a:r>
            <a:r>
              <a:rPr sz="2800" dirty="0">
                <a:latin typeface="Courier New"/>
                <a:cs typeface="Courier New"/>
              </a:rPr>
              <a:t>tableSize;</a:t>
            </a:r>
          </a:p>
          <a:p>
            <a:pPr marL="469900">
              <a:lnSpc>
                <a:spcPts val="2250"/>
              </a:lnSpc>
            </a:pPr>
            <a:r>
              <a:rPr sz="2800" dirty="0">
                <a:latin typeface="Courier New"/>
                <a:cs typeface="Courier New"/>
              </a:rPr>
              <a:t>set.add(11);</a:t>
            </a:r>
            <a:endParaRPr lang="en-MY" sz="2800" dirty="0">
              <a:latin typeface="Courier New"/>
              <a:cs typeface="Courier New"/>
            </a:endParaRPr>
          </a:p>
          <a:p>
            <a:pPr marL="469900">
              <a:lnSpc>
                <a:spcPts val="2250"/>
              </a:lnSpc>
            </a:pPr>
            <a:r>
              <a:rPr lang="en-MY" sz="2800" dirty="0" err="1">
                <a:latin typeface="Courier New"/>
                <a:cs typeface="Courier New"/>
              </a:rPr>
              <a:t>set.add</a:t>
            </a:r>
            <a:r>
              <a:rPr lang="en-MY" sz="2800" dirty="0">
                <a:latin typeface="Courier New"/>
                <a:cs typeface="Courier New"/>
              </a:rPr>
              <a:t>(49);</a:t>
            </a:r>
          </a:p>
          <a:p>
            <a:pPr marL="469900">
              <a:lnSpc>
                <a:spcPts val="2250"/>
              </a:lnSpc>
            </a:pPr>
            <a:r>
              <a:rPr lang="en-MY" sz="2800" dirty="0" err="1">
                <a:latin typeface="Courier New"/>
                <a:cs typeface="Courier New"/>
              </a:rPr>
              <a:t>set.add</a:t>
            </a:r>
            <a:r>
              <a:rPr lang="en-MY" sz="2800" dirty="0">
                <a:latin typeface="Courier New"/>
                <a:cs typeface="Courier New"/>
              </a:rPr>
              <a:t>(24);</a:t>
            </a:r>
          </a:p>
          <a:p>
            <a:pPr marL="469900">
              <a:lnSpc>
                <a:spcPts val="2250"/>
              </a:lnSpc>
            </a:pPr>
            <a:endParaRPr lang="en-MY" sz="2800" dirty="0">
              <a:latin typeface="Courier New"/>
              <a:cs typeface="Courier New"/>
            </a:endParaRPr>
          </a:p>
        </p:txBody>
      </p:sp>
      <p:graphicFrame>
        <p:nvGraphicFramePr>
          <p:cNvPr id="14" name="object 4">
            <a:extLst>
              <a:ext uri="{FF2B5EF4-FFF2-40B4-BE49-F238E27FC236}">
                <a16:creationId xmlns:a16="http://schemas.microsoft.com/office/drawing/2014/main" id="{C5DCC86C-E06F-158F-D6F7-992C0FF229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699188"/>
              </p:ext>
            </p:extLst>
          </p:nvPr>
        </p:nvGraphicFramePr>
        <p:xfrm>
          <a:off x="1549450" y="5552897"/>
          <a:ext cx="5622286" cy="7922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2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40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40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4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961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5" dirty="0">
                          <a:latin typeface="Tahoma"/>
                          <a:cs typeface="Tahoma"/>
                        </a:rPr>
                        <a:t>index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2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3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4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5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6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7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8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9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38"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10" dirty="0">
                          <a:latin typeface="Tahoma"/>
                          <a:cs typeface="Tahoma"/>
                        </a:rPr>
                        <a:t>value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lang="en-MY" sz="2000" dirty="0">
                          <a:latin typeface="Tahoma"/>
                          <a:cs typeface="Tahoma"/>
                        </a:rPr>
                        <a:t>11</a:t>
                      </a:r>
                      <a:endParaRPr sz="2000" dirty="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lang="en-MY" sz="2000" dirty="0">
                          <a:latin typeface="Tahoma"/>
                          <a:cs typeface="Tahoma"/>
                        </a:rPr>
                        <a:t>49</a:t>
                      </a:r>
                      <a:endParaRPr sz="2000" dirty="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635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EB239-7FC8-A75C-9B2A-1C163709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Example: Simple Integer Hash Function Cont.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5B2F6F-C33C-9FA3-43BD-D4ECAED7A68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70F7C473-9801-A9CC-5A34-163625DF18FD}"/>
              </a:ext>
            </a:extLst>
          </p:cNvPr>
          <p:cNvSpPr txBox="1"/>
          <p:nvPr/>
        </p:nvSpPr>
        <p:spPr>
          <a:xfrm>
            <a:off x="500088" y="2310549"/>
            <a:ext cx="7334884" cy="26526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Verdana"/>
                <a:cs typeface="Verdana"/>
              </a:rPr>
              <a:t>collision</a:t>
            </a:r>
            <a:r>
              <a:rPr sz="2800" spc="-5" dirty="0">
                <a:latin typeface="Verdana"/>
                <a:cs typeface="Verdana"/>
              </a:rPr>
              <a:t>: </a:t>
            </a:r>
            <a:r>
              <a:rPr sz="2800" dirty="0">
                <a:latin typeface="Verdana"/>
                <a:cs typeface="Verdana"/>
              </a:rPr>
              <a:t>When hash </a:t>
            </a:r>
            <a:r>
              <a:rPr sz="2800" spc="-5" dirty="0">
                <a:latin typeface="Verdana"/>
                <a:cs typeface="Verdana"/>
              </a:rPr>
              <a:t>function maps </a:t>
            </a:r>
            <a:r>
              <a:rPr sz="2800" dirty="0">
                <a:latin typeface="Verdana"/>
                <a:cs typeface="Verdana"/>
              </a:rPr>
              <a:t>2 </a:t>
            </a:r>
            <a:r>
              <a:rPr sz="2800" spc="-10" dirty="0">
                <a:latin typeface="Verdana"/>
                <a:cs typeface="Verdana"/>
              </a:rPr>
              <a:t>values </a:t>
            </a:r>
            <a:r>
              <a:rPr sz="2800" spc="-5" dirty="0">
                <a:latin typeface="Verdana"/>
                <a:cs typeface="Verdana"/>
              </a:rPr>
              <a:t>to same  index.</a:t>
            </a:r>
            <a:endParaRPr sz="2800" dirty="0">
              <a:latin typeface="Verdana"/>
              <a:cs typeface="Verdana"/>
            </a:endParaRPr>
          </a:p>
          <a:p>
            <a:pPr marL="2755900">
              <a:lnSpc>
                <a:spcPts val="2130"/>
              </a:lnSpc>
            </a:pPr>
            <a:r>
              <a:rPr sz="2800" spc="-5" dirty="0">
                <a:latin typeface="Courier New"/>
                <a:cs typeface="Courier New"/>
              </a:rPr>
              <a:t>h(k) </a:t>
            </a:r>
            <a:r>
              <a:rPr sz="2800" dirty="0">
                <a:latin typeface="Courier New"/>
                <a:cs typeface="Courier New"/>
              </a:rPr>
              <a:t>= k %</a:t>
            </a:r>
            <a:r>
              <a:rPr sz="2800" spc="-40" dirty="0">
                <a:latin typeface="Courier New"/>
                <a:cs typeface="Courier New"/>
              </a:rPr>
              <a:t> </a:t>
            </a:r>
            <a:r>
              <a:rPr sz="2800" dirty="0">
                <a:latin typeface="Courier New"/>
                <a:cs typeface="Courier New"/>
              </a:rPr>
              <a:t>tableSize;</a:t>
            </a:r>
          </a:p>
          <a:p>
            <a:pPr marL="469900">
              <a:lnSpc>
                <a:spcPts val="2250"/>
              </a:lnSpc>
            </a:pPr>
            <a:r>
              <a:rPr sz="2800" dirty="0">
                <a:latin typeface="Courier New"/>
                <a:cs typeface="Courier New"/>
              </a:rPr>
              <a:t>set.add(11);</a:t>
            </a:r>
            <a:endParaRPr lang="en-MY" sz="2800" dirty="0">
              <a:latin typeface="Courier New"/>
              <a:cs typeface="Courier New"/>
            </a:endParaRPr>
          </a:p>
          <a:p>
            <a:pPr marL="469900">
              <a:lnSpc>
                <a:spcPts val="2250"/>
              </a:lnSpc>
            </a:pPr>
            <a:r>
              <a:rPr lang="en-MY" sz="2800" dirty="0" err="1">
                <a:latin typeface="Courier New"/>
                <a:cs typeface="Courier New"/>
              </a:rPr>
              <a:t>set.add</a:t>
            </a:r>
            <a:r>
              <a:rPr lang="en-MY" sz="2800" dirty="0">
                <a:latin typeface="Courier New"/>
                <a:cs typeface="Courier New"/>
              </a:rPr>
              <a:t>(49);</a:t>
            </a:r>
          </a:p>
          <a:p>
            <a:pPr marL="469900">
              <a:lnSpc>
                <a:spcPts val="2250"/>
              </a:lnSpc>
            </a:pPr>
            <a:r>
              <a:rPr lang="en-MY" sz="2800" dirty="0" err="1">
                <a:latin typeface="Courier New"/>
                <a:cs typeface="Courier New"/>
              </a:rPr>
              <a:t>set.add</a:t>
            </a:r>
            <a:r>
              <a:rPr lang="en-MY" sz="2800" dirty="0">
                <a:latin typeface="Courier New"/>
                <a:cs typeface="Courier New"/>
              </a:rPr>
              <a:t>(24);</a:t>
            </a:r>
          </a:p>
          <a:p>
            <a:pPr marL="469900">
              <a:lnSpc>
                <a:spcPts val="2250"/>
              </a:lnSpc>
            </a:pPr>
            <a:r>
              <a:rPr lang="en-MY" sz="2800" spc="-5" dirty="0" err="1">
                <a:latin typeface="Courier New"/>
                <a:cs typeface="Courier New"/>
              </a:rPr>
              <a:t>set.add</a:t>
            </a:r>
            <a:r>
              <a:rPr lang="en-MY" sz="2800" spc="-5" dirty="0">
                <a:latin typeface="Courier New"/>
                <a:cs typeface="Courier New"/>
              </a:rPr>
              <a:t>(7);</a:t>
            </a:r>
            <a:endParaRPr lang="en-MY" sz="2800" dirty="0">
              <a:latin typeface="Courier New"/>
              <a:cs typeface="Courier New"/>
            </a:endParaRPr>
          </a:p>
          <a:p>
            <a:pPr marL="469900">
              <a:lnSpc>
                <a:spcPts val="2250"/>
              </a:lnSpc>
            </a:pPr>
            <a:endParaRPr lang="en-MY" sz="2800" dirty="0">
              <a:latin typeface="Courier New"/>
              <a:cs typeface="Courier New"/>
            </a:endParaRPr>
          </a:p>
        </p:txBody>
      </p:sp>
      <p:graphicFrame>
        <p:nvGraphicFramePr>
          <p:cNvPr id="14" name="object 4">
            <a:extLst>
              <a:ext uri="{FF2B5EF4-FFF2-40B4-BE49-F238E27FC236}">
                <a16:creationId xmlns:a16="http://schemas.microsoft.com/office/drawing/2014/main" id="{C5DCC86C-E06F-158F-D6F7-992C0FF229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815063"/>
              </p:ext>
            </p:extLst>
          </p:nvPr>
        </p:nvGraphicFramePr>
        <p:xfrm>
          <a:off x="1549450" y="5552897"/>
          <a:ext cx="5622286" cy="7922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2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40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40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4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961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5" dirty="0">
                          <a:latin typeface="Tahoma"/>
                          <a:cs typeface="Tahoma"/>
                        </a:rPr>
                        <a:t>index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2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3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4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5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6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7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8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9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38"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10" dirty="0">
                          <a:latin typeface="Tahoma"/>
                          <a:cs typeface="Tahoma"/>
                        </a:rPr>
                        <a:t>value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lang="en-MY" sz="2000" dirty="0">
                          <a:latin typeface="Tahoma"/>
                          <a:cs typeface="Tahoma"/>
                        </a:rPr>
                        <a:t>11</a:t>
                      </a:r>
                      <a:endParaRPr sz="2000" dirty="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lang="en-MY" sz="2000" dirty="0">
                          <a:latin typeface="Tahoma"/>
                          <a:cs typeface="Tahoma"/>
                        </a:rPr>
                        <a:t>24</a:t>
                      </a:r>
                      <a:endParaRPr sz="2000" dirty="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lang="en-MY" sz="2000" dirty="0">
                          <a:latin typeface="Tahoma"/>
                          <a:cs typeface="Tahoma"/>
                        </a:rPr>
                        <a:t>49</a:t>
                      </a:r>
                      <a:endParaRPr sz="2000" dirty="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6792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EB239-7FC8-A75C-9B2A-1C163709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Example: Simple Integer Hash Function Cont.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5B2F6F-C33C-9FA3-43BD-D4ECAED7A68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70F7C473-9801-A9CC-5A34-163625DF18FD}"/>
              </a:ext>
            </a:extLst>
          </p:cNvPr>
          <p:cNvSpPr txBox="1"/>
          <p:nvPr/>
        </p:nvSpPr>
        <p:spPr>
          <a:xfrm>
            <a:off x="500088" y="2310549"/>
            <a:ext cx="7334884" cy="32425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Verdana"/>
                <a:cs typeface="Verdana"/>
              </a:rPr>
              <a:t>collision</a:t>
            </a:r>
            <a:r>
              <a:rPr sz="2800" spc="-5" dirty="0">
                <a:latin typeface="Verdana"/>
                <a:cs typeface="Verdana"/>
              </a:rPr>
              <a:t>: </a:t>
            </a:r>
            <a:r>
              <a:rPr sz="2800" dirty="0">
                <a:latin typeface="Verdana"/>
                <a:cs typeface="Verdana"/>
              </a:rPr>
              <a:t>When hash </a:t>
            </a:r>
            <a:r>
              <a:rPr sz="2800" spc="-5" dirty="0">
                <a:latin typeface="Verdana"/>
                <a:cs typeface="Verdana"/>
              </a:rPr>
              <a:t>function maps </a:t>
            </a:r>
            <a:r>
              <a:rPr sz="2800" dirty="0">
                <a:latin typeface="Verdana"/>
                <a:cs typeface="Verdana"/>
              </a:rPr>
              <a:t>2 </a:t>
            </a:r>
            <a:r>
              <a:rPr sz="2800" spc="-10" dirty="0">
                <a:latin typeface="Verdana"/>
                <a:cs typeface="Verdana"/>
              </a:rPr>
              <a:t>values </a:t>
            </a:r>
            <a:r>
              <a:rPr sz="2800" spc="-5" dirty="0">
                <a:latin typeface="Verdana"/>
                <a:cs typeface="Verdana"/>
              </a:rPr>
              <a:t>to same  index.</a:t>
            </a:r>
            <a:endParaRPr sz="2800" dirty="0">
              <a:latin typeface="Verdana"/>
              <a:cs typeface="Verdana"/>
            </a:endParaRPr>
          </a:p>
          <a:p>
            <a:pPr marL="2755900">
              <a:lnSpc>
                <a:spcPts val="2130"/>
              </a:lnSpc>
            </a:pPr>
            <a:r>
              <a:rPr sz="2800" spc="-5" dirty="0">
                <a:latin typeface="Courier New"/>
                <a:cs typeface="Courier New"/>
              </a:rPr>
              <a:t>h(k) </a:t>
            </a:r>
            <a:r>
              <a:rPr sz="2800" dirty="0">
                <a:latin typeface="Courier New"/>
                <a:cs typeface="Courier New"/>
              </a:rPr>
              <a:t>= k %</a:t>
            </a:r>
            <a:r>
              <a:rPr sz="2800" spc="-40" dirty="0">
                <a:latin typeface="Courier New"/>
                <a:cs typeface="Courier New"/>
              </a:rPr>
              <a:t> </a:t>
            </a:r>
            <a:r>
              <a:rPr sz="2800" dirty="0">
                <a:latin typeface="Courier New"/>
                <a:cs typeface="Courier New"/>
              </a:rPr>
              <a:t>tableSize;</a:t>
            </a:r>
          </a:p>
          <a:p>
            <a:pPr marL="469900">
              <a:lnSpc>
                <a:spcPts val="2250"/>
              </a:lnSpc>
            </a:pPr>
            <a:r>
              <a:rPr sz="2800" dirty="0">
                <a:latin typeface="Courier New"/>
                <a:cs typeface="Courier New"/>
              </a:rPr>
              <a:t>set.add(11);</a:t>
            </a:r>
            <a:endParaRPr lang="en-MY" sz="2800" dirty="0">
              <a:latin typeface="Courier New"/>
              <a:cs typeface="Courier New"/>
            </a:endParaRPr>
          </a:p>
          <a:p>
            <a:pPr marL="469900">
              <a:lnSpc>
                <a:spcPts val="2250"/>
              </a:lnSpc>
            </a:pPr>
            <a:r>
              <a:rPr lang="en-MY" sz="2800" dirty="0" err="1">
                <a:latin typeface="Courier New"/>
                <a:cs typeface="Courier New"/>
              </a:rPr>
              <a:t>set.add</a:t>
            </a:r>
            <a:r>
              <a:rPr lang="en-MY" sz="2800" dirty="0">
                <a:latin typeface="Courier New"/>
                <a:cs typeface="Courier New"/>
              </a:rPr>
              <a:t>(49);</a:t>
            </a:r>
          </a:p>
          <a:p>
            <a:pPr marL="469900">
              <a:lnSpc>
                <a:spcPts val="2250"/>
              </a:lnSpc>
            </a:pPr>
            <a:r>
              <a:rPr lang="en-MY" sz="2800" dirty="0" err="1">
                <a:latin typeface="Courier New"/>
                <a:cs typeface="Courier New"/>
              </a:rPr>
              <a:t>set.add</a:t>
            </a:r>
            <a:r>
              <a:rPr lang="en-MY" sz="2800" dirty="0">
                <a:latin typeface="Courier New"/>
                <a:cs typeface="Courier New"/>
              </a:rPr>
              <a:t>(24);</a:t>
            </a:r>
          </a:p>
          <a:p>
            <a:pPr marL="469900">
              <a:lnSpc>
                <a:spcPts val="2250"/>
              </a:lnSpc>
            </a:pPr>
            <a:r>
              <a:rPr lang="en-MY" sz="2800" spc="-5" dirty="0" err="1">
                <a:latin typeface="Courier New"/>
                <a:cs typeface="Courier New"/>
              </a:rPr>
              <a:t>set.add</a:t>
            </a:r>
            <a:r>
              <a:rPr lang="en-MY" sz="2800" spc="-5" dirty="0">
                <a:latin typeface="Courier New"/>
                <a:cs typeface="Courier New"/>
              </a:rPr>
              <a:t>(7);</a:t>
            </a:r>
          </a:p>
          <a:p>
            <a:pPr marL="469900">
              <a:lnSpc>
                <a:spcPts val="2250"/>
              </a:lnSpc>
            </a:pPr>
            <a:r>
              <a:rPr lang="en-MY" sz="2800" spc="-5" dirty="0" err="1">
                <a:latin typeface="Courier New"/>
                <a:cs typeface="Courier New"/>
              </a:rPr>
              <a:t>set.add</a:t>
            </a:r>
            <a:r>
              <a:rPr lang="en-MY" sz="2800" spc="-5" dirty="0">
                <a:latin typeface="Courier New"/>
                <a:cs typeface="Courier New"/>
              </a:rPr>
              <a:t>(54);</a:t>
            </a:r>
            <a:endParaRPr lang="en-MY" sz="2800" dirty="0">
              <a:latin typeface="Courier New"/>
              <a:cs typeface="Courier New"/>
            </a:endParaRPr>
          </a:p>
          <a:p>
            <a:pPr marL="469900">
              <a:lnSpc>
                <a:spcPts val="2250"/>
              </a:lnSpc>
            </a:pPr>
            <a:endParaRPr lang="en-MY" sz="2800" dirty="0">
              <a:latin typeface="Courier New"/>
              <a:cs typeface="Courier New"/>
            </a:endParaRPr>
          </a:p>
          <a:p>
            <a:pPr marL="469900">
              <a:lnSpc>
                <a:spcPts val="2250"/>
              </a:lnSpc>
            </a:pPr>
            <a:endParaRPr lang="en-MY" sz="2800" dirty="0">
              <a:latin typeface="Courier New"/>
              <a:cs typeface="Courier New"/>
            </a:endParaRPr>
          </a:p>
        </p:txBody>
      </p:sp>
      <p:graphicFrame>
        <p:nvGraphicFramePr>
          <p:cNvPr id="14" name="object 4">
            <a:extLst>
              <a:ext uri="{FF2B5EF4-FFF2-40B4-BE49-F238E27FC236}">
                <a16:creationId xmlns:a16="http://schemas.microsoft.com/office/drawing/2014/main" id="{C5DCC86C-E06F-158F-D6F7-992C0FF229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757081"/>
              </p:ext>
            </p:extLst>
          </p:nvPr>
        </p:nvGraphicFramePr>
        <p:xfrm>
          <a:off x="1549450" y="5552897"/>
          <a:ext cx="5622286" cy="7922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2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40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40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4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961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5" dirty="0">
                          <a:latin typeface="Tahoma"/>
                          <a:cs typeface="Tahoma"/>
                        </a:rPr>
                        <a:t>index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2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3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4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5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6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7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8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9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38"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10" dirty="0">
                          <a:latin typeface="Tahoma"/>
                          <a:cs typeface="Tahoma"/>
                        </a:rPr>
                        <a:t>value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lang="en-MY" sz="2000" dirty="0">
                          <a:latin typeface="Tahoma"/>
                          <a:cs typeface="Tahoma"/>
                        </a:rPr>
                        <a:t>11</a:t>
                      </a:r>
                      <a:endParaRPr sz="2000" dirty="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lang="en-MY" sz="2000" dirty="0">
                          <a:latin typeface="Tahoma"/>
                          <a:cs typeface="Tahoma"/>
                        </a:rPr>
                        <a:t>24</a:t>
                      </a:r>
                      <a:endParaRPr sz="2000" dirty="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lang="en-MY" sz="2000" dirty="0">
                          <a:latin typeface="Tahoma"/>
                          <a:cs typeface="Tahoma"/>
                        </a:rPr>
                        <a:t>7</a:t>
                      </a:r>
                      <a:endParaRPr sz="2000" dirty="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lang="en-MY" sz="2000" dirty="0">
                          <a:latin typeface="Tahoma"/>
                          <a:cs typeface="Tahoma"/>
                        </a:rPr>
                        <a:t>49</a:t>
                      </a:r>
                      <a:endParaRPr sz="2000" dirty="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121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EB239-7FC8-A75C-9B2A-1C163709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Example: Simple Integer Hash Function Cont.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5B2F6F-C33C-9FA3-43BD-D4ECAED7A68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70F7C473-9801-A9CC-5A34-163625DF18FD}"/>
              </a:ext>
            </a:extLst>
          </p:cNvPr>
          <p:cNvSpPr txBox="1"/>
          <p:nvPr/>
        </p:nvSpPr>
        <p:spPr>
          <a:xfrm>
            <a:off x="500088" y="2310549"/>
            <a:ext cx="7334884" cy="29476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Verdana"/>
                <a:cs typeface="Verdana"/>
              </a:rPr>
              <a:t>collision</a:t>
            </a:r>
            <a:r>
              <a:rPr sz="2800" spc="-5" dirty="0">
                <a:latin typeface="Verdana"/>
                <a:cs typeface="Verdana"/>
              </a:rPr>
              <a:t>: </a:t>
            </a:r>
            <a:r>
              <a:rPr sz="2800" dirty="0">
                <a:latin typeface="Verdana"/>
                <a:cs typeface="Verdana"/>
              </a:rPr>
              <a:t>When hash </a:t>
            </a:r>
            <a:r>
              <a:rPr sz="2800" spc="-5" dirty="0">
                <a:latin typeface="Verdana"/>
                <a:cs typeface="Verdana"/>
              </a:rPr>
              <a:t>function maps </a:t>
            </a:r>
            <a:r>
              <a:rPr sz="2800" dirty="0">
                <a:latin typeface="Verdana"/>
                <a:cs typeface="Verdana"/>
              </a:rPr>
              <a:t>2 </a:t>
            </a:r>
            <a:r>
              <a:rPr sz="2800" spc="-10" dirty="0">
                <a:latin typeface="Verdana"/>
                <a:cs typeface="Verdana"/>
              </a:rPr>
              <a:t>values </a:t>
            </a:r>
            <a:r>
              <a:rPr sz="2800" spc="-5" dirty="0">
                <a:latin typeface="Verdana"/>
                <a:cs typeface="Verdana"/>
              </a:rPr>
              <a:t>to same  index.</a:t>
            </a:r>
            <a:endParaRPr sz="2800" dirty="0">
              <a:latin typeface="Verdana"/>
              <a:cs typeface="Verdana"/>
            </a:endParaRPr>
          </a:p>
          <a:p>
            <a:pPr marL="2755900">
              <a:lnSpc>
                <a:spcPts val="2130"/>
              </a:lnSpc>
            </a:pPr>
            <a:r>
              <a:rPr sz="2800" spc="-5" dirty="0">
                <a:latin typeface="Courier New"/>
                <a:cs typeface="Courier New"/>
              </a:rPr>
              <a:t>h(k) </a:t>
            </a:r>
            <a:r>
              <a:rPr sz="2800" dirty="0">
                <a:latin typeface="Courier New"/>
                <a:cs typeface="Courier New"/>
              </a:rPr>
              <a:t>= k %</a:t>
            </a:r>
            <a:r>
              <a:rPr sz="2800" spc="-40" dirty="0">
                <a:latin typeface="Courier New"/>
                <a:cs typeface="Courier New"/>
              </a:rPr>
              <a:t> </a:t>
            </a:r>
            <a:r>
              <a:rPr sz="2800" dirty="0">
                <a:latin typeface="Courier New"/>
                <a:cs typeface="Courier New"/>
              </a:rPr>
              <a:t>tableSize;</a:t>
            </a:r>
          </a:p>
          <a:p>
            <a:pPr marL="469900">
              <a:lnSpc>
                <a:spcPts val="2250"/>
              </a:lnSpc>
            </a:pPr>
            <a:r>
              <a:rPr sz="2800" dirty="0">
                <a:latin typeface="Courier New"/>
                <a:cs typeface="Courier New"/>
              </a:rPr>
              <a:t>set.add(11);</a:t>
            </a:r>
            <a:endParaRPr lang="en-MY" sz="2800" dirty="0">
              <a:latin typeface="Courier New"/>
              <a:cs typeface="Courier New"/>
            </a:endParaRPr>
          </a:p>
          <a:p>
            <a:pPr marL="469900">
              <a:lnSpc>
                <a:spcPts val="2250"/>
              </a:lnSpc>
            </a:pPr>
            <a:r>
              <a:rPr lang="en-MY" sz="2800" dirty="0" err="1">
                <a:latin typeface="Courier New"/>
                <a:cs typeface="Courier New"/>
              </a:rPr>
              <a:t>set.add</a:t>
            </a:r>
            <a:r>
              <a:rPr lang="en-MY" sz="2800" dirty="0">
                <a:latin typeface="Courier New"/>
                <a:cs typeface="Courier New"/>
              </a:rPr>
              <a:t>(49);</a:t>
            </a:r>
          </a:p>
          <a:p>
            <a:pPr marL="469900">
              <a:lnSpc>
                <a:spcPts val="2250"/>
              </a:lnSpc>
            </a:pPr>
            <a:r>
              <a:rPr lang="en-MY" sz="2800" dirty="0" err="1">
                <a:latin typeface="Courier New"/>
                <a:cs typeface="Courier New"/>
              </a:rPr>
              <a:t>set.add</a:t>
            </a:r>
            <a:r>
              <a:rPr lang="en-MY" sz="2800" dirty="0">
                <a:latin typeface="Courier New"/>
                <a:cs typeface="Courier New"/>
              </a:rPr>
              <a:t>(24);</a:t>
            </a:r>
          </a:p>
          <a:p>
            <a:pPr marL="469900">
              <a:lnSpc>
                <a:spcPts val="2250"/>
              </a:lnSpc>
            </a:pPr>
            <a:r>
              <a:rPr lang="en-MY" sz="2800" spc="-5" dirty="0" err="1">
                <a:latin typeface="Courier New"/>
                <a:cs typeface="Courier New"/>
              </a:rPr>
              <a:t>set.add</a:t>
            </a:r>
            <a:r>
              <a:rPr lang="en-MY" sz="2800" spc="-5" dirty="0">
                <a:latin typeface="Courier New"/>
                <a:cs typeface="Courier New"/>
              </a:rPr>
              <a:t>(7);</a:t>
            </a:r>
          </a:p>
          <a:p>
            <a:pPr marL="469900">
              <a:lnSpc>
                <a:spcPts val="2300"/>
              </a:lnSpc>
              <a:tabLst>
                <a:tab pos="2603500" algn="l"/>
              </a:tabLst>
            </a:pPr>
            <a:r>
              <a:rPr lang="en-MY" sz="2800" b="1" dirty="0" err="1">
                <a:solidFill>
                  <a:srgbClr val="800000"/>
                </a:solidFill>
                <a:latin typeface="Courier New"/>
                <a:cs typeface="Courier New"/>
              </a:rPr>
              <a:t>set.add</a:t>
            </a:r>
            <a:r>
              <a:rPr lang="en-MY" sz="2800" b="1" dirty="0">
                <a:solidFill>
                  <a:srgbClr val="800000"/>
                </a:solidFill>
                <a:latin typeface="Courier New"/>
                <a:cs typeface="Courier New"/>
              </a:rPr>
              <a:t>(54);	</a:t>
            </a:r>
            <a:r>
              <a:rPr lang="en-MY" sz="2800" spc="-5" dirty="0">
                <a:solidFill>
                  <a:srgbClr val="008000"/>
                </a:solidFill>
                <a:latin typeface="Courier New"/>
                <a:cs typeface="Courier New"/>
              </a:rPr>
              <a:t>// collides with</a:t>
            </a:r>
            <a:r>
              <a:rPr lang="en-MY" sz="2800" spc="-25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MY" sz="2800" spc="-5" dirty="0">
                <a:solidFill>
                  <a:srgbClr val="008000"/>
                </a:solidFill>
                <a:latin typeface="Courier New"/>
                <a:cs typeface="Courier New"/>
              </a:rPr>
              <a:t>24!</a:t>
            </a:r>
            <a:endParaRPr lang="en-MY" sz="2800" dirty="0">
              <a:latin typeface="Courier New"/>
              <a:cs typeface="Courier New"/>
            </a:endParaRPr>
          </a:p>
          <a:p>
            <a:pPr marL="469900">
              <a:lnSpc>
                <a:spcPts val="2250"/>
              </a:lnSpc>
            </a:pPr>
            <a:endParaRPr lang="en-MY" sz="2800" dirty="0">
              <a:latin typeface="Courier New"/>
              <a:cs typeface="Courier New"/>
            </a:endParaRPr>
          </a:p>
        </p:txBody>
      </p:sp>
      <p:graphicFrame>
        <p:nvGraphicFramePr>
          <p:cNvPr id="14" name="object 4">
            <a:extLst>
              <a:ext uri="{FF2B5EF4-FFF2-40B4-BE49-F238E27FC236}">
                <a16:creationId xmlns:a16="http://schemas.microsoft.com/office/drawing/2014/main" id="{C5DCC86C-E06F-158F-D6F7-992C0FF229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848069"/>
              </p:ext>
            </p:extLst>
          </p:nvPr>
        </p:nvGraphicFramePr>
        <p:xfrm>
          <a:off x="1549450" y="5552897"/>
          <a:ext cx="5622286" cy="7922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2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40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40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4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402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961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5" dirty="0">
                          <a:latin typeface="Tahoma"/>
                          <a:cs typeface="Tahoma"/>
                        </a:rPr>
                        <a:t>index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1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2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3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4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5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6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7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8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9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38">
                <a:tc>
                  <a:txBody>
                    <a:bodyPr/>
                    <a:lstStyle/>
                    <a:p>
                      <a:pPr marR="317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spc="-10" dirty="0">
                          <a:latin typeface="Tahoma"/>
                          <a:cs typeface="Tahoma"/>
                        </a:rPr>
                        <a:t>value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lang="en-MY" sz="2000" dirty="0">
                          <a:latin typeface="Tahoma"/>
                          <a:cs typeface="Tahoma"/>
                        </a:rPr>
                        <a:t>11</a:t>
                      </a:r>
                      <a:endParaRPr sz="2000" dirty="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lang="en-MY" sz="2000" dirty="0">
                          <a:solidFill>
                            <a:srgbClr val="C0504D"/>
                          </a:solidFill>
                          <a:latin typeface="Tahoma"/>
                          <a:cs typeface="Tahoma"/>
                        </a:rPr>
                        <a:t>54</a:t>
                      </a:r>
                      <a:endParaRPr sz="2000" dirty="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R="167005" algn="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lang="en-MY" sz="2000" dirty="0">
                          <a:latin typeface="Tahoma"/>
                          <a:cs typeface="Tahoma"/>
                        </a:rPr>
                        <a:t>7</a:t>
                      </a:r>
                      <a:endParaRPr sz="2000" dirty="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2000" dirty="0">
                          <a:latin typeface="Tahoma"/>
                          <a:cs typeface="Tahoma"/>
                        </a:rPr>
                        <a:t>0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lang="en-MY" sz="2000" dirty="0">
                          <a:latin typeface="Tahoma"/>
                          <a:cs typeface="Tahoma"/>
                        </a:rPr>
                        <a:t>49</a:t>
                      </a:r>
                      <a:endParaRPr sz="2000" dirty="0">
                        <a:latin typeface="Tahoma"/>
                        <a:cs typeface="Tahoma"/>
                      </a:endParaRPr>
                    </a:p>
                  </a:txBody>
                  <a:tcPr marL="0" marR="0" marT="45719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F5361CB-F374-2802-52FC-B55EA91C2BFD}"/>
              </a:ext>
            </a:extLst>
          </p:cNvPr>
          <p:cNvSpPr txBox="1"/>
          <p:nvPr/>
        </p:nvSpPr>
        <p:spPr>
          <a:xfrm>
            <a:off x="4374337" y="6345173"/>
            <a:ext cx="374223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99909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61AB2-E7F2-3E1B-A52C-258F3507B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Example Hash Tables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310CE84-CBFD-C653-83EA-1AAD6955DF80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314025616"/>
              </p:ext>
            </p:extLst>
          </p:nvPr>
        </p:nvGraphicFramePr>
        <p:xfrm>
          <a:off x="1796232" y="3310136"/>
          <a:ext cx="850740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5344">
                  <a:extLst>
                    <a:ext uri="{9D8B030D-6E8A-4147-A177-3AD203B41FA5}">
                      <a16:colId xmlns:a16="http://schemas.microsoft.com/office/drawing/2014/main" val="1957241108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816716795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975710862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19921302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28487741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82965646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35261294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567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371336"/>
                  </a:ext>
                </a:extLst>
              </a:tr>
            </a:tbl>
          </a:graphicData>
        </a:graphic>
      </p:graphicFrame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824DD73B-C2F2-9601-F829-2850C60971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7794709"/>
              </p:ext>
            </p:extLst>
          </p:nvPr>
        </p:nvGraphicFramePr>
        <p:xfrm>
          <a:off x="1821880" y="4529468"/>
          <a:ext cx="850740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5344">
                  <a:extLst>
                    <a:ext uri="{9D8B030D-6E8A-4147-A177-3AD203B41FA5}">
                      <a16:colId xmlns:a16="http://schemas.microsoft.com/office/drawing/2014/main" val="1957241108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816716795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975710862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19921302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28487741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82965646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35261294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567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371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91479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6FD00-F588-3FE4-5634-031E7581C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Collision Handling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9D16D-5855-A960-6748-43D1D91BE50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3A3F69C2-5084-A4F1-1E0F-4186CAE673A3}"/>
              </a:ext>
            </a:extLst>
          </p:cNvPr>
          <p:cNvSpPr txBox="1">
            <a:spLocks noChangeArrowheads="1"/>
          </p:cNvSpPr>
          <p:nvPr/>
        </p:nvSpPr>
        <p:spPr>
          <a:xfrm>
            <a:off x="380077" y="2072955"/>
            <a:ext cx="5694244" cy="304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8925" indent="-28892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31825" indent="-2270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73138" indent="-23177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54125" indent="-222250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430338" indent="-1762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389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51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13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74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400" dirty="0"/>
              <a:t>Collisions occur when different elements are mapped to the same cell</a:t>
            </a:r>
          </a:p>
          <a:p>
            <a:r>
              <a:rPr lang="en-US" altLang="zh-TW" sz="2400" b="1" dirty="0"/>
              <a:t>Separate Chaining</a:t>
            </a:r>
            <a:r>
              <a:rPr lang="en-US" altLang="zh-TW" sz="2400" dirty="0"/>
              <a:t>: let each cell in the table point to a linked list of entries that map there</a:t>
            </a:r>
          </a:p>
        </p:txBody>
      </p:sp>
      <p:sp>
        <p:nvSpPr>
          <p:cNvPr id="6" name="Rectangle 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E55FF6E7-54EC-8B39-77F6-B9162771E5C0}"/>
              </a:ext>
            </a:extLst>
          </p:cNvPr>
          <p:cNvSpPr txBox="1">
            <a:spLocks noChangeArrowheads="1"/>
          </p:cNvSpPr>
          <p:nvPr/>
        </p:nvSpPr>
        <p:spPr>
          <a:xfrm>
            <a:off x="212056" y="4555859"/>
            <a:ext cx="12746228" cy="1828800"/>
          </a:xfrm>
          <a:prstGeom prst="rect">
            <a:avLst/>
          </a:prstGeom>
        </p:spPr>
        <p:txBody>
          <a:bodyPr/>
          <a:lstStyle>
            <a:lvl1pPr marL="342871" indent="-34287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887" indent="-285726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04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066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227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89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51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13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74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/>
              <a:t>Separate chaining is simple, but requires additional memory outside the table</a:t>
            </a:r>
          </a:p>
        </p:txBody>
      </p:sp>
      <p:grpSp>
        <p:nvGrpSpPr>
          <p:cNvPr id="7" name="Group 5">
            <a:extLst>
              <a:ext uri="{FF2B5EF4-FFF2-40B4-BE49-F238E27FC236}">
                <a16:creationId xmlns:a16="http://schemas.microsoft.com/office/drawing/2014/main" id="{26CB7FCB-DF8C-1C1C-9B9B-52819E5BF8DF}"/>
              </a:ext>
            </a:extLst>
          </p:cNvPr>
          <p:cNvGrpSpPr>
            <a:grpSpLocks/>
          </p:cNvGrpSpPr>
          <p:nvPr/>
        </p:nvGrpSpPr>
        <p:grpSpPr bwMode="auto">
          <a:xfrm>
            <a:off x="7412856" y="5326360"/>
            <a:ext cx="4198937" cy="1676400"/>
            <a:chOff x="2155" y="2160"/>
            <a:chExt cx="2789" cy="1056"/>
          </a:xfrm>
        </p:grpSpPr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337B808D-56B6-0334-C0C4-32563545D4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2" y="2208"/>
              <a:ext cx="192" cy="1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zh-TW" altLang="en-US" sz="1800">
                  <a:sym typeface="Symbol" panose="05050102010706020507" pitchFamily="18" charset="2"/>
                </a:rPr>
                <a:t></a:t>
              </a:r>
              <a:endParaRPr lang="zh-TW" altLang="en-US" sz="1800"/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28DA4C06-1AB1-B5B2-6FFE-DDBE90162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2" y="2400"/>
              <a:ext cx="192" cy="1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28760A6B-2B06-70CB-95CD-087CEEB750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2" y="2592"/>
              <a:ext cx="192" cy="1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zh-TW" altLang="en-US" sz="1800">
                  <a:sym typeface="Symbol" panose="05050102010706020507" pitchFamily="18" charset="2"/>
                </a:rPr>
                <a:t></a:t>
              </a:r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CCA8BBED-DCF7-137C-5039-888955140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2" y="2784"/>
              <a:ext cx="192" cy="1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zh-TW" altLang="en-US" sz="1800">
                  <a:sym typeface="Symbol" panose="05050102010706020507" pitchFamily="18" charset="2"/>
                </a:rPr>
                <a:t></a:t>
              </a:r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8B772613-9553-9F6C-B158-FA1B93D87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2" y="2976"/>
              <a:ext cx="192" cy="19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" name="Text Box 11">
              <a:extLst>
                <a:ext uri="{FF2B5EF4-FFF2-40B4-BE49-F238E27FC236}">
                  <a16:creationId xmlns:a16="http://schemas.microsoft.com/office/drawing/2014/main" id="{92F48D79-C800-E4A3-0A0D-2F449A59D5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5" y="2160"/>
              <a:ext cx="2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zh-TW">
                  <a:latin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4" name="Text Box 12">
              <a:extLst>
                <a:ext uri="{FF2B5EF4-FFF2-40B4-BE49-F238E27FC236}">
                  <a16:creationId xmlns:a16="http://schemas.microsoft.com/office/drawing/2014/main" id="{9EB84360-2360-BACF-BE42-C12CCAC6E8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5" y="2352"/>
              <a:ext cx="2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zh-TW">
                  <a:latin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60E44FD3-CC72-1EBA-A970-B6C28F90DC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5" y="2544"/>
              <a:ext cx="2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zh-TW">
                  <a:latin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16" name="Text Box 14">
              <a:extLst>
                <a:ext uri="{FF2B5EF4-FFF2-40B4-BE49-F238E27FC236}">
                  <a16:creationId xmlns:a16="http://schemas.microsoft.com/office/drawing/2014/main" id="{932DF4C6-A3AB-65FB-1B81-48528CF7CF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5" y="2736"/>
              <a:ext cx="2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zh-TW">
                  <a:latin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17" name="Text Box 15">
              <a:extLst>
                <a:ext uri="{FF2B5EF4-FFF2-40B4-BE49-F238E27FC236}">
                  <a16:creationId xmlns:a16="http://schemas.microsoft.com/office/drawing/2014/main" id="{0C3B6ABD-FE46-C2C5-2211-7DC67E7C4D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5" y="2928"/>
              <a:ext cx="2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zh-TW">
                  <a:latin typeface="Times New Roman" panose="02020603050405020304" pitchFamily="18" charset="0"/>
                </a:rPr>
                <a:t>4</a:t>
              </a:r>
            </a:p>
          </p:txBody>
        </p:sp>
        <p:sp>
          <p:nvSpPr>
            <p:cNvPr id="18" name="AutoShape 16">
              <a:extLst>
                <a:ext uri="{FF2B5EF4-FFF2-40B4-BE49-F238E27FC236}">
                  <a16:creationId xmlns:a16="http://schemas.microsoft.com/office/drawing/2014/main" id="{6E30F4A4-6AD6-672C-CED4-D6F9F7C851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976"/>
              <a:ext cx="1008" cy="19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zh-TW" sz="1600" b="1"/>
                <a:t>451-229-0004</a:t>
              </a:r>
            </a:p>
          </p:txBody>
        </p:sp>
        <p:sp>
          <p:nvSpPr>
            <p:cNvPr id="19" name="AutoShape 17">
              <a:extLst>
                <a:ext uri="{FF2B5EF4-FFF2-40B4-BE49-F238E27FC236}">
                  <a16:creationId xmlns:a16="http://schemas.microsoft.com/office/drawing/2014/main" id="{4DBC005B-25CB-4246-E376-A09DF9101C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2976"/>
              <a:ext cx="1008" cy="19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zh-TW" sz="1600" b="1"/>
                <a:t>981-101-0004</a:t>
              </a:r>
            </a:p>
          </p:txBody>
        </p:sp>
        <p:cxnSp>
          <p:nvCxnSpPr>
            <p:cNvPr id="20" name="AutoShape 18">
              <a:extLst>
                <a:ext uri="{FF2B5EF4-FFF2-40B4-BE49-F238E27FC236}">
                  <a16:creationId xmlns:a16="http://schemas.microsoft.com/office/drawing/2014/main" id="{DCB4EE67-5AED-C528-ED07-F72BCD3E72B5}"/>
                </a:ext>
              </a:extLst>
            </p:cNvPr>
            <p:cNvCxnSpPr>
              <a:cxnSpLocks noChangeShapeType="1"/>
              <a:stCxn id="18" idx="3"/>
              <a:endCxn id="19" idx="1"/>
            </p:cNvCxnSpPr>
            <p:nvPr/>
          </p:nvCxnSpPr>
          <p:spPr bwMode="auto">
            <a:xfrm>
              <a:off x="3750" y="3072"/>
              <a:ext cx="180" cy="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" name="Line 19">
              <a:extLst>
                <a:ext uri="{FF2B5EF4-FFF2-40B4-BE49-F238E27FC236}">
                  <a16:creationId xmlns:a16="http://schemas.microsoft.com/office/drawing/2014/main" id="{1CD04A83-921D-19BA-C425-26D01ECA3C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68" y="3072"/>
              <a:ext cx="26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  <p:sp>
          <p:nvSpPr>
            <p:cNvPr id="22" name="AutoShape 20">
              <a:extLst>
                <a:ext uri="{FF2B5EF4-FFF2-40B4-BE49-F238E27FC236}">
                  <a16:creationId xmlns:a16="http://schemas.microsoft.com/office/drawing/2014/main" id="{5FB5DFAF-8A07-344A-4646-6C1F8C3043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400"/>
              <a:ext cx="1008" cy="19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altLang="zh-TW" sz="1600" b="1"/>
                <a:t>025-612-0001</a:t>
              </a:r>
            </a:p>
          </p:txBody>
        </p:sp>
        <p:sp>
          <p:nvSpPr>
            <p:cNvPr id="23" name="Line 21">
              <a:extLst>
                <a:ext uri="{FF2B5EF4-FFF2-40B4-BE49-F238E27FC236}">
                  <a16:creationId xmlns:a16="http://schemas.microsoft.com/office/drawing/2014/main" id="{530F2DB6-C1DE-0E83-E60A-7E3CEBD652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68" y="2496"/>
              <a:ext cx="26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MY"/>
            </a:p>
          </p:txBody>
        </p:sp>
      </p:grpSp>
      <p:graphicFrame>
        <p:nvGraphicFramePr>
          <p:cNvPr id="24" name="Object 22">
            <a:extLst>
              <a:ext uri="{FF2B5EF4-FFF2-40B4-BE49-F238E27FC236}">
                <a16:creationId xmlns:a16="http://schemas.microsoft.com/office/drawing/2014/main" id="{0E55A196-F9FE-AA0B-3C30-FD0FFFF2B2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705260"/>
              </p:ext>
            </p:extLst>
          </p:nvPr>
        </p:nvGraphicFramePr>
        <p:xfrm>
          <a:off x="10094214" y="491096"/>
          <a:ext cx="304800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1826640" imgH="659160" progId="MS_ClipArt_Gallery.2">
                  <p:embed/>
                </p:oleObj>
              </mc:Choice>
              <mc:Fallback>
                <p:oleObj name="Clip" r:id="rId3" imgW="1826640" imgH="659160" progId="MS_ClipArt_Gallery.2">
                  <p:embed/>
                  <p:pic>
                    <p:nvPicPr>
                      <p:cNvPr id="1026" name="Object 22">
                        <a:extLst>
                          <a:ext uri="{FF2B5EF4-FFF2-40B4-BE49-F238E27FC236}">
                            <a16:creationId xmlns:a16="http://schemas.microsoft.com/office/drawing/2014/main" id="{89F57CFF-B51E-8DEC-72D5-17A3CF9FA0E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4214" y="491096"/>
                        <a:ext cx="3048000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7738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9D35C-B464-2FD4-F676-6EBD8B889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SimSun" panose="02010600030101010101" pitchFamily="2" charset="-122"/>
              </a:rPr>
              <a:t>Methods of Resolution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B446F4-AEA0-DFE4-31EF-EB530B9F7B1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6BB629D-BF6E-108F-BC10-3B7C25D14F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23863" y="1789808"/>
            <a:ext cx="8510965" cy="5759143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solidFill>
                  <a:srgbClr val="CC3300"/>
                </a:solidFill>
              </a:rPr>
              <a:t>Chaining:</a:t>
            </a:r>
            <a:r>
              <a:rPr lang="en-US" altLang="zh-CN" sz="2400" dirty="0"/>
              <a:t>  </a:t>
            </a:r>
          </a:p>
          <a:p>
            <a:pPr lvl="1"/>
            <a:r>
              <a:rPr lang="en-US" altLang="zh-CN" sz="2400" dirty="0"/>
              <a:t>Store all elements that hash to the same slot in a linked list.</a:t>
            </a:r>
          </a:p>
          <a:p>
            <a:pPr lvl="1"/>
            <a:r>
              <a:rPr lang="en-US" altLang="zh-CN" sz="2400" dirty="0"/>
              <a:t>Store a pointer to the head of the linked list in the hash table slot.</a:t>
            </a:r>
          </a:p>
          <a:p>
            <a:r>
              <a:rPr lang="en-US" altLang="zh-CN" sz="2400" dirty="0">
                <a:solidFill>
                  <a:srgbClr val="CC3300"/>
                </a:solidFill>
              </a:rPr>
              <a:t>Open Addressing:</a:t>
            </a:r>
          </a:p>
          <a:p>
            <a:pPr lvl="1"/>
            <a:r>
              <a:rPr lang="en-US" altLang="zh-CN" sz="2400" dirty="0"/>
              <a:t>All elements stored in hash table itself.</a:t>
            </a:r>
          </a:p>
          <a:p>
            <a:pPr lvl="1"/>
            <a:r>
              <a:rPr lang="en-US" altLang="zh-CN" sz="2400" dirty="0"/>
              <a:t>When collisions occur, use a systematic (consistent) procedure to store elements in free slots of the table.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4170DBD-2C70-863F-4C0B-25382D494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8855" y="2795336"/>
            <a:ext cx="307975" cy="182563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1000" i="1"/>
              <a:t>k</a:t>
            </a:r>
            <a:r>
              <a:rPr lang="en-US" altLang="zh-CN" sz="1000" baseline="-25000"/>
              <a:t>2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2BC0ED3-BA9D-37EC-A7D7-B72D03E0A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6842" y="1880936"/>
            <a:ext cx="338138" cy="18288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F634C592-CB80-9E5D-0D6D-45C06C8869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76842" y="2063499"/>
            <a:ext cx="338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1954D60F-A4F6-CC09-B97D-5C90D29604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76842" y="2246061"/>
            <a:ext cx="338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E20A54F3-A84A-FB81-E596-E744F3D7B2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76842" y="2430211"/>
            <a:ext cx="338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37CB0686-355E-C4A0-A002-0C28827D3B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76842" y="2612774"/>
            <a:ext cx="338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6480D653-B8C2-345F-1DF4-BF37BC5A406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76842" y="2795336"/>
            <a:ext cx="338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3271C5FA-C752-B861-47F6-E74E466B92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76842" y="2977899"/>
            <a:ext cx="338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id="{6EF28607-20D1-BAED-7A0E-7D6358F512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76842" y="3160461"/>
            <a:ext cx="338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20CF6423-1673-14DC-A17B-D6A5241429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76842" y="3344611"/>
            <a:ext cx="338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16" name="Line 14">
            <a:extLst>
              <a:ext uri="{FF2B5EF4-FFF2-40B4-BE49-F238E27FC236}">
                <a16:creationId xmlns:a16="http://schemas.microsoft.com/office/drawing/2014/main" id="{CE015A04-953F-B299-0A48-D06D2A2F114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76842" y="3527174"/>
            <a:ext cx="338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BD47A3AF-CB6E-EEFA-C7E8-C92BC00B32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07042" y="2033336"/>
            <a:ext cx="2476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1000"/>
              <a:t>0</a:t>
            </a: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81C57566-B479-49CD-73DF-6D9A5F20A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14980" y="3649411"/>
            <a:ext cx="4032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1000" i="1" dirty="0"/>
              <a:t>m</a:t>
            </a:r>
            <a:r>
              <a:rPr lang="en-US" altLang="zh-CN" sz="1000" dirty="0"/>
              <a:t>–1</a:t>
            </a:r>
            <a:endParaRPr lang="en-US" altLang="zh-CN" sz="1000" i="1" dirty="0"/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254DED82-CC32-4CBB-881E-67E7A15FD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6842" y="2246061"/>
            <a:ext cx="338138" cy="1841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E6AEAF91-CBE1-8046-A358-0A8E6D02F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6842" y="2795336"/>
            <a:ext cx="338138" cy="182563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1" name="Rectangle 19">
            <a:extLst>
              <a:ext uri="{FF2B5EF4-FFF2-40B4-BE49-F238E27FC236}">
                <a16:creationId xmlns:a16="http://schemas.microsoft.com/office/drawing/2014/main" id="{15251B0B-34DC-5CB8-B7BF-B87731705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6842" y="3160461"/>
            <a:ext cx="338138" cy="1841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2" name="Rectangle 20">
            <a:extLst>
              <a:ext uri="{FF2B5EF4-FFF2-40B4-BE49-F238E27FC236}">
                <a16:creationId xmlns:a16="http://schemas.microsoft.com/office/drawing/2014/main" id="{0E8DC00B-71F4-2D7A-F677-C805DDCF9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6842" y="3344611"/>
            <a:ext cx="338138" cy="182563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3" name="Rectangle 21">
            <a:extLst>
              <a:ext uri="{FF2B5EF4-FFF2-40B4-BE49-F238E27FC236}">
                <a16:creationId xmlns:a16="http://schemas.microsoft.com/office/drawing/2014/main" id="{29C75728-F95F-22B5-55B4-13F7A11C4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07055" y="2246061"/>
            <a:ext cx="307975" cy="1841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1000" i="1"/>
              <a:t>k</a:t>
            </a:r>
            <a:r>
              <a:rPr lang="en-US" altLang="zh-CN" sz="1000" baseline="-25000"/>
              <a:t>1</a:t>
            </a:r>
            <a:endParaRPr lang="en-US" altLang="zh-CN" sz="1000" i="1"/>
          </a:p>
        </p:txBody>
      </p:sp>
      <p:sp>
        <p:nvSpPr>
          <p:cNvPr id="24" name="Line 22">
            <a:extLst>
              <a:ext uri="{FF2B5EF4-FFF2-40B4-BE49-F238E27FC236}">
                <a16:creationId xmlns:a16="http://schemas.microsoft.com/office/drawing/2014/main" id="{900BCCBB-133F-8D06-CB96-BBB5724696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61042" y="2246061"/>
            <a:ext cx="0" cy="184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25" name="Rectangle 23">
            <a:extLst>
              <a:ext uri="{FF2B5EF4-FFF2-40B4-BE49-F238E27FC236}">
                <a16:creationId xmlns:a16="http://schemas.microsoft.com/office/drawing/2014/main" id="{835D4003-4C24-4077-E912-598724700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8855" y="2246061"/>
            <a:ext cx="307975" cy="1841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1000" i="1"/>
              <a:t>k</a:t>
            </a:r>
            <a:r>
              <a:rPr lang="en-US" altLang="zh-CN" sz="1000" baseline="-25000"/>
              <a:t>4</a:t>
            </a:r>
          </a:p>
        </p:txBody>
      </p:sp>
      <p:sp>
        <p:nvSpPr>
          <p:cNvPr id="26" name="Line 24">
            <a:extLst>
              <a:ext uri="{FF2B5EF4-FFF2-40B4-BE49-F238E27FC236}">
                <a16:creationId xmlns:a16="http://schemas.microsoft.com/office/drawing/2014/main" id="{34C612A7-146E-5559-9843-4042AB75A9C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92842" y="2246061"/>
            <a:ext cx="0" cy="184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6345C078-61E8-0CE8-414E-C1C9162F9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07055" y="2795336"/>
            <a:ext cx="307975" cy="182563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1000" i="1"/>
              <a:t>k</a:t>
            </a:r>
            <a:r>
              <a:rPr lang="en-US" altLang="zh-CN" sz="1000" baseline="-25000"/>
              <a:t>5</a:t>
            </a:r>
          </a:p>
        </p:txBody>
      </p:sp>
      <p:sp>
        <p:nvSpPr>
          <p:cNvPr id="28" name="Line 26">
            <a:extLst>
              <a:ext uri="{FF2B5EF4-FFF2-40B4-BE49-F238E27FC236}">
                <a16:creationId xmlns:a16="http://schemas.microsoft.com/office/drawing/2014/main" id="{A93AAC00-E169-12B0-D393-0108EBE9A0C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61042" y="2795336"/>
            <a:ext cx="0" cy="1825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29" name="Line 27">
            <a:extLst>
              <a:ext uri="{FF2B5EF4-FFF2-40B4-BE49-F238E27FC236}">
                <a16:creationId xmlns:a16="http://schemas.microsoft.com/office/drawing/2014/main" id="{755B2BC6-D8BE-4C17-7438-4B8D510E03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92842" y="2795336"/>
            <a:ext cx="0" cy="1825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30" name="Rectangle 28">
            <a:extLst>
              <a:ext uri="{FF2B5EF4-FFF2-40B4-BE49-F238E27FC236}">
                <a16:creationId xmlns:a16="http://schemas.microsoft.com/office/drawing/2014/main" id="{5A33C5B6-E1B4-83B3-ECAE-71F085F15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69067" y="2795336"/>
            <a:ext cx="307975" cy="182563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1" name="Line 29">
            <a:extLst>
              <a:ext uri="{FF2B5EF4-FFF2-40B4-BE49-F238E27FC236}">
                <a16:creationId xmlns:a16="http://schemas.microsoft.com/office/drawing/2014/main" id="{BC5C7C93-E582-D6D8-4909-7305ADD98D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223055" y="2795336"/>
            <a:ext cx="0" cy="1825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32" name="Rectangle 30">
            <a:extLst>
              <a:ext uri="{FF2B5EF4-FFF2-40B4-BE49-F238E27FC236}">
                <a16:creationId xmlns:a16="http://schemas.microsoft.com/office/drawing/2014/main" id="{F6BAD2AB-E64D-05DF-47F1-B2A561AC4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07055" y="3160461"/>
            <a:ext cx="307975" cy="1841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3" name="Line 31">
            <a:extLst>
              <a:ext uri="{FF2B5EF4-FFF2-40B4-BE49-F238E27FC236}">
                <a16:creationId xmlns:a16="http://schemas.microsoft.com/office/drawing/2014/main" id="{C9E60C35-B16D-E386-A3DC-832FB8EDEA7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61042" y="3160461"/>
            <a:ext cx="0" cy="184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34" name="Rectangle 32">
            <a:extLst>
              <a:ext uri="{FF2B5EF4-FFF2-40B4-BE49-F238E27FC236}">
                <a16:creationId xmlns:a16="http://schemas.microsoft.com/office/drawing/2014/main" id="{6C58DBB2-BDFF-88FC-0962-BCF88E876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8855" y="3160461"/>
            <a:ext cx="307975" cy="1841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5" name="Line 33">
            <a:extLst>
              <a:ext uri="{FF2B5EF4-FFF2-40B4-BE49-F238E27FC236}">
                <a16:creationId xmlns:a16="http://schemas.microsoft.com/office/drawing/2014/main" id="{3A04B948-AD4B-DAF1-DFCD-AE7FE33F6D26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92842" y="3160461"/>
            <a:ext cx="0" cy="184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36" name="Rectangle 34">
            <a:extLst>
              <a:ext uri="{FF2B5EF4-FFF2-40B4-BE49-F238E27FC236}">
                <a16:creationId xmlns:a16="http://schemas.microsoft.com/office/drawing/2014/main" id="{CE95425D-DB72-E03B-A254-EF80460F5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07055" y="3374774"/>
            <a:ext cx="307975" cy="1524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7" name="Line 35">
            <a:extLst>
              <a:ext uri="{FF2B5EF4-FFF2-40B4-BE49-F238E27FC236}">
                <a16:creationId xmlns:a16="http://schemas.microsoft.com/office/drawing/2014/main" id="{B0131C54-00C0-55F1-476F-B238D8B8C00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61042" y="3374774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38" name="Line 36">
            <a:extLst>
              <a:ext uri="{FF2B5EF4-FFF2-40B4-BE49-F238E27FC236}">
                <a16:creationId xmlns:a16="http://schemas.microsoft.com/office/drawing/2014/main" id="{D552FF93-E7C1-EFCD-563A-F47FB6413C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22905" y="2338136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39" name="Line 37">
            <a:extLst>
              <a:ext uri="{FF2B5EF4-FFF2-40B4-BE49-F238E27FC236}">
                <a16:creationId xmlns:a16="http://schemas.microsoft.com/office/drawing/2014/main" id="{7423614F-134A-6743-C9F5-B87E15A0C1F7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53117" y="2338136"/>
            <a:ext cx="185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40" name="Line 38">
            <a:extLst>
              <a:ext uri="{FF2B5EF4-FFF2-40B4-BE49-F238E27FC236}">
                <a16:creationId xmlns:a16="http://schemas.microsoft.com/office/drawing/2014/main" id="{963A4FCA-AE11-B668-7FEC-F74CD39B94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22905" y="2887411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41" name="Line 39">
            <a:extLst>
              <a:ext uri="{FF2B5EF4-FFF2-40B4-BE49-F238E27FC236}">
                <a16:creationId xmlns:a16="http://schemas.microsoft.com/office/drawing/2014/main" id="{845B9908-78C6-74AE-59C8-839164579C8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53117" y="2887411"/>
            <a:ext cx="185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42" name="Line 40">
            <a:extLst>
              <a:ext uri="{FF2B5EF4-FFF2-40B4-BE49-F238E27FC236}">
                <a16:creationId xmlns:a16="http://schemas.microsoft.com/office/drawing/2014/main" id="{F12F6A92-66D1-769D-06ED-D9F275E3C6B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884917" y="2887411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43" name="Line 41">
            <a:extLst>
              <a:ext uri="{FF2B5EF4-FFF2-40B4-BE49-F238E27FC236}">
                <a16:creationId xmlns:a16="http://schemas.microsoft.com/office/drawing/2014/main" id="{BBF5A7F4-D6F0-9126-089E-B5DE3DEFB6E7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22905" y="3252536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44" name="Line 42">
            <a:extLst>
              <a:ext uri="{FF2B5EF4-FFF2-40B4-BE49-F238E27FC236}">
                <a16:creationId xmlns:a16="http://schemas.microsoft.com/office/drawing/2014/main" id="{6BF14C43-C0B2-B850-3796-8B35E4EAF1E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84867" y="3252536"/>
            <a:ext cx="153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45" name="Line 43">
            <a:extLst>
              <a:ext uri="{FF2B5EF4-FFF2-40B4-BE49-F238E27FC236}">
                <a16:creationId xmlns:a16="http://schemas.microsoft.com/office/drawing/2014/main" id="{8B15CE98-D19B-2C4B-DF15-AF9D7F9160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22905" y="3435099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46" name="Rectangle 44">
            <a:extLst>
              <a:ext uri="{FF2B5EF4-FFF2-40B4-BE49-F238E27FC236}">
                <a16:creationId xmlns:a16="http://schemas.microsoft.com/office/drawing/2014/main" id="{7AAD5FD0-B3D1-32B9-B415-1F4B70010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69067" y="2795336"/>
            <a:ext cx="307975" cy="182563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1000" i="1"/>
              <a:t>k</a:t>
            </a:r>
            <a:r>
              <a:rPr lang="en-US" altLang="zh-CN" sz="1000" baseline="-25000"/>
              <a:t>6</a:t>
            </a:r>
          </a:p>
        </p:txBody>
      </p:sp>
      <p:sp>
        <p:nvSpPr>
          <p:cNvPr id="47" name="Line 45">
            <a:extLst>
              <a:ext uri="{FF2B5EF4-FFF2-40B4-BE49-F238E27FC236}">
                <a16:creationId xmlns:a16="http://schemas.microsoft.com/office/drawing/2014/main" id="{9C7221B2-0761-E228-41AE-98D05F3C55F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223055" y="2795336"/>
            <a:ext cx="0" cy="1825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48" name="Rectangle 46">
            <a:extLst>
              <a:ext uri="{FF2B5EF4-FFF2-40B4-BE49-F238E27FC236}">
                <a16:creationId xmlns:a16="http://schemas.microsoft.com/office/drawing/2014/main" id="{13A6D3F7-50FD-8998-E95A-449F41988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07055" y="3160461"/>
            <a:ext cx="307975" cy="1841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1000" i="1"/>
              <a:t>k</a:t>
            </a:r>
            <a:r>
              <a:rPr lang="en-US" altLang="zh-CN" sz="1000" baseline="-25000"/>
              <a:t>7</a:t>
            </a:r>
          </a:p>
        </p:txBody>
      </p:sp>
      <p:sp>
        <p:nvSpPr>
          <p:cNvPr id="49" name="Line 47">
            <a:extLst>
              <a:ext uri="{FF2B5EF4-FFF2-40B4-BE49-F238E27FC236}">
                <a16:creationId xmlns:a16="http://schemas.microsoft.com/office/drawing/2014/main" id="{E8683CEE-D483-C6FA-106E-6FE25009E5E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61042" y="3160461"/>
            <a:ext cx="0" cy="184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50" name="Rectangle 48">
            <a:extLst>
              <a:ext uri="{FF2B5EF4-FFF2-40B4-BE49-F238E27FC236}">
                <a16:creationId xmlns:a16="http://schemas.microsoft.com/office/drawing/2014/main" id="{4259EFBC-C518-2788-C5EA-C1CDC7CB3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8855" y="3160461"/>
            <a:ext cx="307975" cy="1841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1000" i="1"/>
              <a:t>k</a:t>
            </a:r>
            <a:r>
              <a:rPr lang="en-US" altLang="zh-CN" sz="1000" baseline="-25000"/>
              <a:t>3</a:t>
            </a:r>
          </a:p>
        </p:txBody>
      </p:sp>
      <p:sp>
        <p:nvSpPr>
          <p:cNvPr id="51" name="Line 49">
            <a:extLst>
              <a:ext uri="{FF2B5EF4-FFF2-40B4-BE49-F238E27FC236}">
                <a16:creationId xmlns:a16="http://schemas.microsoft.com/office/drawing/2014/main" id="{CC25FF31-B5E3-2F32-7F46-145DFABD60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92842" y="3160461"/>
            <a:ext cx="0" cy="184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52" name="Rectangle 50">
            <a:extLst>
              <a:ext uri="{FF2B5EF4-FFF2-40B4-BE49-F238E27FC236}">
                <a16:creationId xmlns:a16="http://schemas.microsoft.com/office/drawing/2014/main" id="{463AD054-1ADE-BC9F-8501-6233CAE95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07055" y="3374774"/>
            <a:ext cx="307975" cy="182562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1000" i="1"/>
              <a:t>k</a:t>
            </a:r>
            <a:r>
              <a:rPr lang="en-US" altLang="zh-CN" sz="1000" baseline="-25000"/>
              <a:t>8</a:t>
            </a:r>
          </a:p>
        </p:txBody>
      </p:sp>
      <p:sp>
        <p:nvSpPr>
          <p:cNvPr id="53" name="Line 51">
            <a:extLst>
              <a:ext uri="{FF2B5EF4-FFF2-40B4-BE49-F238E27FC236}">
                <a16:creationId xmlns:a16="http://schemas.microsoft.com/office/drawing/2014/main" id="{AC1AD315-F0A0-D9C9-6EC3-0701702FC1F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61042" y="3374774"/>
            <a:ext cx="0" cy="1825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54" name="Line 52">
            <a:extLst>
              <a:ext uri="{FF2B5EF4-FFF2-40B4-BE49-F238E27FC236}">
                <a16:creationId xmlns:a16="http://schemas.microsoft.com/office/drawing/2014/main" id="{48C0768E-4B18-FC80-0882-1698450686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868917" y="1911099"/>
            <a:ext cx="184150" cy="122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55" name="Line 53">
            <a:extLst>
              <a:ext uri="{FF2B5EF4-FFF2-40B4-BE49-F238E27FC236}">
                <a16:creationId xmlns:a16="http://schemas.microsoft.com/office/drawing/2014/main" id="{604FAD87-C4F7-9996-C86B-560BE22982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868917" y="2093661"/>
            <a:ext cx="184150" cy="122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56" name="Line 54">
            <a:extLst>
              <a:ext uri="{FF2B5EF4-FFF2-40B4-BE49-F238E27FC236}">
                <a16:creationId xmlns:a16="http://schemas.microsoft.com/office/drawing/2014/main" id="{8F48F062-E533-4169-5D22-55C0AE0A1F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868917" y="2460374"/>
            <a:ext cx="184150" cy="122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57" name="Line 55">
            <a:extLst>
              <a:ext uri="{FF2B5EF4-FFF2-40B4-BE49-F238E27FC236}">
                <a16:creationId xmlns:a16="http://schemas.microsoft.com/office/drawing/2014/main" id="{3FA1A4EB-B8F0-51C7-4966-2999BEDF6F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868917" y="2642936"/>
            <a:ext cx="184150" cy="122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58" name="Line 56">
            <a:extLst>
              <a:ext uri="{FF2B5EF4-FFF2-40B4-BE49-F238E27FC236}">
                <a16:creationId xmlns:a16="http://schemas.microsoft.com/office/drawing/2014/main" id="{E2C3D90A-AA1A-ADDA-9CAB-C1DB8FFC024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868917" y="3008061"/>
            <a:ext cx="184150" cy="122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59" name="Line 57">
            <a:extLst>
              <a:ext uri="{FF2B5EF4-FFF2-40B4-BE49-F238E27FC236}">
                <a16:creationId xmlns:a16="http://schemas.microsoft.com/office/drawing/2014/main" id="{0E6BEE8F-9ADF-4CFE-2D1F-B7B8DF12D7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868917" y="3557336"/>
            <a:ext cx="184150" cy="122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60" name="Line 58">
            <a:extLst>
              <a:ext uri="{FF2B5EF4-FFF2-40B4-BE49-F238E27FC236}">
                <a16:creationId xmlns:a16="http://schemas.microsoft.com/office/drawing/2014/main" id="{29ECC4F7-7888-A8C9-1304-3E44BF9CF0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823005" y="2277811"/>
            <a:ext cx="92075" cy="120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61" name="Line 59">
            <a:extLst>
              <a:ext uri="{FF2B5EF4-FFF2-40B4-BE49-F238E27FC236}">
                <a16:creationId xmlns:a16="http://schemas.microsoft.com/office/drawing/2014/main" id="{7B9BEB80-A06E-C2AD-DFB5-DA49731F49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253217" y="2825499"/>
            <a:ext cx="93663" cy="122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62" name="Line 60">
            <a:extLst>
              <a:ext uri="{FF2B5EF4-FFF2-40B4-BE49-F238E27FC236}">
                <a16:creationId xmlns:a16="http://schemas.microsoft.com/office/drawing/2014/main" id="{C23E6A98-4FD4-295C-BAF1-426DFE77C3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823005" y="3192211"/>
            <a:ext cx="92075" cy="120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63" name="Line 61">
            <a:extLst>
              <a:ext uri="{FF2B5EF4-FFF2-40B4-BE49-F238E27FC236}">
                <a16:creationId xmlns:a16="http://schemas.microsoft.com/office/drawing/2014/main" id="{7C593208-26F4-1364-E9DF-CFC949D9AC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392792" y="3404936"/>
            <a:ext cx="92075" cy="122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F7DF4477-D88E-E0F3-E79A-D80965F67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7842" y="4395536"/>
            <a:ext cx="338138" cy="18288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5" name="Line 64">
            <a:extLst>
              <a:ext uri="{FF2B5EF4-FFF2-40B4-BE49-F238E27FC236}">
                <a16:creationId xmlns:a16="http://schemas.microsoft.com/office/drawing/2014/main" id="{1D0335EC-8D5A-2540-87B0-A9D22EE81C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57842" y="4578099"/>
            <a:ext cx="338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66" name="Line 65">
            <a:extLst>
              <a:ext uri="{FF2B5EF4-FFF2-40B4-BE49-F238E27FC236}">
                <a16:creationId xmlns:a16="http://schemas.microsoft.com/office/drawing/2014/main" id="{BF3FE298-00AE-65ED-60BF-E779B488F973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57842" y="4760661"/>
            <a:ext cx="338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67" name="Line 66">
            <a:extLst>
              <a:ext uri="{FF2B5EF4-FFF2-40B4-BE49-F238E27FC236}">
                <a16:creationId xmlns:a16="http://schemas.microsoft.com/office/drawing/2014/main" id="{0D2605E2-BE88-D025-0F8E-326E506AED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57842" y="4944811"/>
            <a:ext cx="338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68" name="Line 67">
            <a:extLst>
              <a:ext uri="{FF2B5EF4-FFF2-40B4-BE49-F238E27FC236}">
                <a16:creationId xmlns:a16="http://schemas.microsoft.com/office/drawing/2014/main" id="{87DD1E20-FB30-EBCB-3194-83041BE438A7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57842" y="5127374"/>
            <a:ext cx="338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69" name="Line 68">
            <a:extLst>
              <a:ext uri="{FF2B5EF4-FFF2-40B4-BE49-F238E27FC236}">
                <a16:creationId xmlns:a16="http://schemas.microsoft.com/office/drawing/2014/main" id="{363E03AD-2F60-B8BD-091B-CB691215323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57842" y="5309936"/>
            <a:ext cx="338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70" name="Line 69">
            <a:extLst>
              <a:ext uri="{FF2B5EF4-FFF2-40B4-BE49-F238E27FC236}">
                <a16:creationId xmlns:a16="http://schemas.microsoft.com/office/drawing/2014/main" id="{A7209451-B797-6E95-832D-67731000B85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57842" y="5492499"/>
            <a:ext cx="338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71" name="Line 70">
            <a:extLst>
              <a:ext uri="{FF2B5EF4-FFF2-40B4-BE49-F238E27FC236}">
                <a16:creationId xmlns:a16="http://schemas.microsoft.com/office/drawing/2014/main" id="{C177B592-9BBC-7542-7BAC-69062FA573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57842" y="5675061"/>
            <a:ext cx="338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72" name="Line 71">
            <a:extLst>
              <a:ext uri="{FF2B5EF4-FFF2-40B4-BE49-F238E27FC236}">
                <a16:creationId xmlns:a16="http://schemas.microsoft.com/office/drawing/2014/main" id="{637A9D66-832B-E956-CD94-A103178DD53D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57842" y="5859211"/>
            <a:ext cx="338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73" name="Line 72">
            <a:extLst>
              <a:ext uri="{FF2B5EF4-FFF2-40B4-BE49-F238E27FC236}">
                <a16:creationId xmlns:a16="http://schemas.microsoft.com/office/drawing/2014/main" id="{45E1D557-8DAF-DE95-EFD1-3619A5CB0456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57842" y="6041774"/>
            <a:ext cx="3381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74" name="Rectangle 74">
            <a:extLst>
              <a:ext uri="{FF2B5EF4-FFF2-40B4-BE49-F238E27FC236}">
                <a16:creationId xmlns:a16="http://schemas.microsoft.com/office/drawing/2014/main" id="{F6A5FA9A-D8F2-32F9-A984-A881F0300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7842" y="4760661"/>
            <a:ext cx="338138" cy="1841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75" name="Rectangle 75">
            <a:extLst>
              <a:ext uri="{FF2B5EF4-FFF2-40B4-BE49-F238E27FC236}">
                <a16:creationId xmlns:a16="http://schemas.microsoft.com/office/drawing/2014/main" id="{2298C9A2-87E7-80DB-8532-236FBC2FCD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7842" y="5309936"/>
            <a:ext cx="338138" cy="182563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76" name="Rectangle 76">
            <a:extLst>
              <a:ext uri="{FF2B5EF4-FFF2-40B4-BE49-F238E27FC236}">
                <a16:creationId xmlns:a16="http://schemas.microsoft.com/office/drawing/2014/main" id="{E1683B8F-D9C0-1570-96DA-135141FC8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7842" y="5675061"/>
            <a:ext cx="338138" cy="1841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id="{615D8532-7163-3C2F-AC9E-86F359E3D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7842" y="5859211"/>
            <a:ext cx="338138" cy="182563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78" name="Line 82">
            <a:extLst>
              <a:ext uri="{FF2B5EF4-FFF2-40B4-BE49-F238E27FC236}">
                <a16:creationId xmlns:a16="http://schemas.microsoft.com/office/drawing/2014/main" id="{61776D99-17D4-B4B1-A63E-EB95E364F455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00642" y="3404936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79" name="Line 83">
            <a:extLst>
              <a:ext uri="{FF2B5EF4-FFF2-40B4-BE49-F238E27FC236}">
                <a16:creationId xmlns:a16="http://schemas.microsoft.com/office/drawing/2014/main" id="{94A90EE8-6801-B594-8223-42CEE2418B57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03905" y="5402011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80" name="Line 84">
            <a:extLst>
              <a:ext uri="{FF2B5EF4-FFF2-40B4-BE49-F238E27FC236}">
                <a16:creationId xmlns:a16="http://schemas.microsoft.com/office/drawing/2014/main" id="{F4E2F6E1-49A0-4D0B-86E3-07928C86EB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03905" y="5767136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81" name="Line 88">
            <a:extLst>
              <a:ext uri="{FF2B5EF4-FFF2-40B4-BE49-F238E27FC236}">
                <a16:creationId xmlns:a16="http://schemas.microsoft.com/office/drawing/2014/main" id="{E0FD1E67-11E4-C1C6-7676-9DC30F0DF3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49917" y="4425699"/>
            <a:ext cx="184150" cy="122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82" name="Line 89">
            <a:extLst>
              <a:ext uri="{FF2B5EF4-FFF2-40B4-BE49-F238E27FC236}">
                <a16:creationId xmlns:a16="http://schemas.microsoft.com/office/drawing/2014/main" id="{AC61D582-0D66-5725-214A-007E0BD520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49917" y="4608261"/>
            <a:ext cx="184150" cy="122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83" name="Line 90">
            <a:extLst>
              <a:ext uri="{FF2B5EF4-FFF2-40B4-BE49-F238E27FC236}">
                <a16:creationId xmlns:a16="http://schemas.microsoft.com/office/drawing/2014/main" id="{E5FEF1DE-30D7-5146-8FA4-851B6AD7E5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49917" y="4974974"/>
            <a:ext cx="184150" cy="122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84" name="Line 91">
            <a:extLst>
              <a:ext uri="{FF2B5EF4-FFF2-40B4-BE49-F238E27FC236}">
                <a16:creationId xmlns:a16="http://schemas.microsoft.com/office/drawing/2014/main" id="{DA4ABD0E-D181-FD8E-2130-1F4AF75F21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49917" y="5157536"/>
            <a:ext cx="184150" cy="122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85" name="Line 92">
            <a:extLst>
              <a:ext uri="{FF2B5EF4-FFF2-40B4-BE49-F238E27FC236}">
                <a16:creationId xmlns:a16="http://schemas.microsoft.com/office/drawing/2014/main" id="{419CD9AF-920E-3448-7B20-9C4D1207F8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49917" y="5522661"/>
            <a:ext cx="184150" cy="122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86" name="Line 93">
            <a:extLst>
              <a:ext uri="{FF2B5EF4-FFF2-40B4-BE49-F238E27FC236}">
                <a16:creationId xmlns:a16="http://schemas.microsoft.com/office/drawing/2014/main" id="{FE17D4B2-2671-ACDA-8D82-588E3C1F45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49917" y="6071936"/>
            <a:ext cx="184150" cy="122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87" name="Line 95">
            <a:extLst>
              <a:ext uri="{FF2B5EF4-FFF2-40B4-BE49-F238E27FC236}">
                <a16:creationId xmlns:a16="http://schemas.microsoft.com/office/drawing/2014/main" id="{F6C95DDC-879A-4CF1-22E3-EC57A4175C7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700642" y="3252536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88" name="Line 96">
            <a:extLst>
              <a:ext uri="{FF2B5EF4-FFF2-40B4-BE49-F238E27FC236}">
                <a16:creationId xmlns:a16="http://schemas.microsoft.com/office/drawing/2014/main" id="{EFDF2A32-9041-4943-AA46-565F7252186A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95880" y="3200149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89" name="Line 97">
            <a:extLst>
              <a:ext uri="{FF2B5EF4-FFF2-40B4-BE49-F238E27FC236}">
                <a16:creationId xmlns:a16="http://schemas.microsoft.com/office/drawing/2014/main" id="{FDA85617-7718-6242-BC7A-E6855BEB06A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95880" y="2952499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90" name="Line 98">
            <a:extLst>
              <a:ext uri="{FF2B5EF4-FFF2-40B4-BE49-F238E27FC236}">
                <a16:creationId xmlns:a16="http://schemas.microsoft.com/office/drawing/2014/main" id="{490B8DBD-F8C7-D727-DD24-AB7599BD459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91117" y="2900111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91" name="Line 100">
            <a:extLst>
              <a:ext uri="{FF2B5EF4-FFF2-40B4-BE49-F238E27FC236}">
                <a16:creationId xmlns:a16="http://schemas.microsoft.com/office/drawing/2014/main" id="{CF9D2D5F-1B5A-E489-BEE3-954B0DF5CF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95880" y="2838199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92" name="Line 101">
            <a:extLst>
              <a:ext uri="{FF2B5EF4-FFF2-40B4-BE49-F238E27FC236}">
                <a16:creationId xmlns:a16="http://schemas.microsoft.com/office/drawing/2014/main" id="{0E5CD996-948D-EB3A-1A96-9387DCFA134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95880" y="2357186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93" name="Line 102">
            <a:extLst>
              <a:ext uri="{FF2B5EF4-FFF2-40B4-BE49-F238E27FC236}">
                <a16:creationId xmlns:a16="http://schemas.microsoft.com/office/drawing/2014/main" id="{21EB0089-3D36-91C2-662A-37B2E79B45E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91117" y="2304799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94" name="Line 105">
            <a:extLst>
              <a:ext uri="{FF2B5EF4-FFF2-40B4-BE49-F238E27FC236}">
                <a16:creationId xmlns:a16="http://schemas.microsoft.com/office/drawing/2014/main" id="{FF691AF5-8D0F-A346-CB23-366F1A42373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76880" y="5910011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95" name="Line 106">
            <a:extLst>
              <a:ext uri="{FF2B5EF4-FFF2-40B4-BE49-F238E27FC236}">
                <a16:creationId xmlns:a16="http://schemas.microsoft.com/office/drawing/2014/main" id="{B8C4E98E-6869-B356-15C4-AF438BA9259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76880" y="5757611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96" name="Line 107">
            <a:extLst>
              <a:ext uri="{FF2B5EF4-FFF2-40B4-BE49-F238E27FC236}">
                <a16:creationId xmlns:a16="http://schemas.microsoft.com/office/drawing/2014/main" id="{2461339B-25DE-773D-78E4-18442BCFB0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72117" y="5705224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97" name="Line 108">
            <a:extLst>
              <a:ext uri="{FF2B5EF4-FFF2-40B4-BE49-F238E27FC236}">
                <a16:creationId xmlns:a16="http://schemas.microsoft.com/office/drawing/2014/main" id="{2C7607D8-FE59-19A8-EA1A-DF509236E0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72117" y="5457574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98" name="Line 109">
            <a:extLst>
              <a:ext uri="{FF2B5EF4-FFF2-40B4-BE49-F238E27FC236}">
                <a16:creationId xmlns:a16="http://schemas.microsoft.com/office/drawing/2014/main" id="{A2A62C50-82B0-4B00-10E5-A383E46729F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67355" y="5405186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99" name="Line 110">
            <a:extLst>
              <a:ext uri="{FF2B5EF4-FFF2-40B4-BE49-F238E27FC236}">
                <a16:creationId xmlns:a16="http://schemas.microsoft.com/office/drawing/2014/main" id="{CD4BEC38-605E-E77B-56A3-66BFB3DA76F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72117" y="5343274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100" name="Line 111">
            <a:extLst>
              <a:ext uri="{FF2B5EF4-FFF2-40B4-BE49-F238E27FC236}">
                <a16:creationId xmlns:a16="http://schemas.microsoft.com/office/drawing/2014/main" id="{9E4C39B4-F991-841C-88B0-24EE08E9B5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72117" y="4862261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101" name="Line 112">
            <a:extLst>
              <a:ext uri="{FF2B5EF4-FFF2-40B4-BE49-F238E27FC236}">
                <a16:creationId xmlns:a16="http://schemas.microsoft.com/office/drawing/2014/main" id="{E9E83490-D129-E896-61AE-BDFFBECF2BE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67355" y="4809874"/>
            <a:ext cx="1841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102" name="Rectangle 114">
            <a:extLst>
              <a:ext uri="{FF2B5EF4-FFF2-40B4-BE49-F238E27FC236}">
                <a16:creationId xmlns:a16="http://schemas.microsoft.com/office/drawing/2014/main" id="{712E7902-C0EB-B7B3-F3A1-8E737591F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34042" y="4928936"/>
            <a:ext cx="338138" cy="18415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03" name="Rectangle 115">
            <a:extLst>
              <a:ext uri="{FF2B5EF4-FFF2-40B4-BE49-F238E27FC236}">
                <a16:creationId xmlns:a16="http://schemas.microsoft.com/office/drawing/2014/main" id="{5C98583C-AB1A-D889-6F75-BEE5F5F00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9280" y="5481386"/>
            <a:ext cx="338137" cy="182563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04" name="Freeform 118">
            <a:extLst>
              <a:ext uri="{FF2B5EF4-FFF2-40B4-BE49-F238E27FC236}">
                <a16:creationId xmlns:a16="http://schemas.microsoft.com/office/drawing/2014/main" id="{11C13D1B-225E-40D5-F2DB-38BEC29ECCAA}"/>
              </a:ext>
            </a:extLst>
          </p:cNvPr>
          <p:cNvSpPr>
            <a:spLocks/>
          </p:cNvSpPr>
          <p:nvPr/>
        </p:nvSpPr>
        <p:spPr bwMode="auto">
          <a:xfrm>
            <a:off x="11481692" y="4824161"/>
            <a:ext cx="161925" cy="150813"/>
          </a:xfrm>
          <a:custGeom>
            <a:avLst/>
            <a:gdLst>
              <a:gd name="T0" fmla="*/ 0 w 102"/>
              <a:gd name="T1" fmla="*/ 2147483647 h 95"/>
              <a:gd name="T2" fmla="*/ 2147483647 w 102"/>
              <a:gd name="T3" fmla="*/ 2147483647 h 95"/>
              <a:gd name="T4" fmla="*/ 2147483647 w 102"/>
              <a:gd name="T5" fmla="*/ 2147483647 h 95"/>
              <a:gd name="T6" fmla="*/ 2147483647 w 102"/>
              <a:gd name="T7" fmla="*/ 2147483647 h 95"/>
              <a:gd name="T8" fmla="*/ 2147483647 w 102"/>
              <a:gd name="T9" fmla="*/ 2147483647 h 95"/>
              <a:gd name="T10" fmla="*/ 2147483647 w 102"/>
              <a:gd name="T11" fmla="*/ 2147483647 h 95"/>
              <a:gd name="T12" fmla="*/ 2147483647 w 102"/>
              <a:gd name="T13" fmla="*/ 2147483647 h 9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2"/>
              <a:gd name="T22" fmla="*/ 0 h 95"/>
              <a:gd name="T23" fmla="*/ 102 w 102"/>
              <a:gd name="T24" fmla="*/ 95 h 9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2" h="95">
                <a:moveTo>
                  <a:pt x="0" y="3"/>
                </a:moveTo>
                <a:cubicBezTo>
                  <a:pt x="24" y="1"/>
                  <a:pt x="35" y="0"/>
                  <a:pt x="57" y="6"/>
                </a:cubicBezTo>
                <a:cubicBezTo>
                  <a:pt x="70" y="10"/>
                  <a:pt x="93" y="24"/>
                  <a:pt x="93" y="24"/>
                </a:cubicBezTo>
                <a:cubicBezTo>
                  <a:pt x="95" y="30"/>
                  <a:pt x="97" y="36"/>
                  <a:pt x="99" y="42"/>
                </a:cubicBezTo>
                <a:cubicBezTo>
                  <a:pt x="100" y="45"/>
                  <a:pt x="102" y="51"/>
                  <a:pt x="102" y="51"/>
                </a:cubicBezTo>
                <a:cubicBezTo>
                  <a:pt x="94" y="63"/>
                  <a:pt x="95" y="77"/>
                  <a:pt x="81" y="84"/>
                </a:cubicBezTo>
                <a:cubicBezTo>
                  <a:pt x="77" y="86"/>
                  <a:pt x="63" y="95"/>
                  <a:pt x="63" y="9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05" name="Freeform 119">
            <a:extLst>
              <a:ext uri="{FF2B5EF4-FFF2-40B4-BE49-F238E27FC236}">
                <a16:creationId xmlns:a16="http://schemas.microsoft.com/office/drawing/2014/main" id="{A6919DAE-5012-123F-1118-42EA7142B7E5}"/>
              </a:ext>
            </a:extLst>
          </p:cNvPr>
          <p:cNvSpPr>
            <a:spLocks/>
          </p:cNvSpPr>
          <p:nvPr/>
        </p:nvSpPr>
        <p:spPr bwMode="auto">
          <a:xfrm>
            <a:off x="11495980" y="5440111"/>
            <a:ext cx="139700" cy="98425"/>
          </a:xfrm>
          <a:custGeom>
            <a:avLst/>
            <a:gdLst>
              <a:gd name="T0" fmla="*/ 0 w 88"/>
              <a:gd name="T1" fmla="*/ 2147483647 h 62"/>
              <a:gd name="T2" fmla="*/ 2147483647 w 88"/>
              <a:gd name="T3" fmla="*/ 2147483647 h 62"/>
              <a:gd name="T4" fmla="*/ 2147483647 w 88"/>
              <a:gd name="T5" fmla="*/ 2147483647 h 62"/>
              <a:gd name="T6" fmla="*/ 2147483647 w 88"/>
              <a:gd name="T7" fmla="*/ 2147483647 h 62"/>
              <a:gd name="T8" fmla="*/ 0 60000 65536"/>
              <a:gd name="T9" fmla="*/ 0 60000 65536"/>
              <a:gd name="T10" fmla="*/ 0 60000 65536"/>
              <a:gd name="T11" fmla="*/ 0 60000 65536"/>
              <a:gd name="T12" fmla="*/ 0 w 88"/>
              <a:gd name="T13" fmla="*/ 0 h 62"/>
              <a:gd name="T14" fmla="*/ 88 w 88"/>
              <a:gd name="T15" fmla="*/ 62 h 6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8" h="62">
                <a:moveTo>
                  <a:pt x="0" y="5"/>
                </a:moveTo>
                <a:cubicBezTo>
                  <a:pt x="19" y="1"/>
                  <a:pt x="16" y="0"/>
                  <a:pt x="39" y="5"/>
                </a:cubicBezTo>
                <a:cubicBezTo>
                  <a:pt x="45" y="6"/>
                  <a:pt x="57" y="11"/>
                  <a:pt x="57" y="11"/>
                </a:cubicBezTo>
                <a:cubicBezTo>
                  <a:pt x="88" y="42"/>
                  <a:pt x="65" y="42"/>
                  <a:pt x="45" y="62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triangle" w="sm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grpSp>
        <p:nvGrpSpPr>
          <p:cNvPr id="106" name="Group 123">
            <a:extLst>
              <a:ext uri="{FF2B5EF4-FFF2-40B4-BE49-F238E27FC236}">
                <a16:creationId xmlns:a16="http://schemas.microsoft.com/office/drawing/2014/main" id="{0EE57046-5FD3-4E8D-9C97-9C692BC0474D}"/>
              </a:ext>
            </a:extLst>
          </p:cNvPr>
          <p:cNvGrpSpPr>
            <a:grpSpLocks/>
          </p:cNvGrpSpPr>
          <p:nvPr/>
        </p:nvGrpSpPr>
        <p:grpSpPr bwMode="auto">
          <a:xfrm>
            <a:off x="11229280" y="5357561"/>
            <a:ext cx="442912" cy="858838"/>
            <a:chOff x="4653" y="3102"/>
            <a:chExt cx="279" cy="541"/>
          </a:xfrm>
        </p:grpSpPr>
        <p:sp>
          <p:nvSpPr>
            <p:cNvPr id="107" name="Rectangle 116">
              <a:extLst>
                <a:ext uri="{FF2B5EF4-FFF2-40B4-BE49-F238E27FC236}">
                  <a16:creationId xmlns:a16="http://schemas.microsoft.com/office/drawing/2014/main" id="{99B84A27-7208-A9E1-E5D1-A061A1FCF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3" y="3528"/>
              <a:ext cx="213" cy="11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08" name="Freeform 120">
              <a:extLst>
                <a:ext uri="{FF2B5EF4-FFF2-40B4-BE49-F238E27FC236}">
                  <a16:creationId xmlns:a16="http://schemas.microsoft.com/office/drawing/2014/main" id="{5E7C11EA-A394-FE49-5712-2FDC850E09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4" y="3102"/>
              <a:ext cx="108" cy="486"/>
            </a:xfrm>
            <a:custGeom>
              <a:avLst/>
              <a:gdLst>
                <a:gd name="T0" fmla="*/ 0 w 108"/>
                <a:gd name="T1" fmla="*/ 6 h 486"/>
                <a:gd name="T2" fmla="*/ 78 w 108"/>
                <a:gd name="T3" fmla="*/ 30 h 486"/>
                <a:gd name="T4" fmla="*/ 87 w 108"/>
                <a:gd name="T5" fmla="*/ 66 h 486"/>
                <a:gd name="T6" fmla="*/ 96 w 108"/>
                <a:gd name="T7" fmla="*/ 93 h 486"/>
                <a:gd name="T8" fmla="*/ 99 w 108"/>
                <a:gd name="T9" fmla="*/ 123 h 486"/>
                <a:gd name="T10" fmla="*/ 78 w 108"/>
                <a:gd name="T11" fmla="*/ 219 h 486"/>
                <a:gd name="T12" fmla="*/ 51 w 108"/>
                <a:gd name="T13" fmla="*/ 240 h 486"/>
                <a:gd name="T14" fmla="*/ 81 w 108"/>
                <a:gd name="T15" fmla="*/ 303 h 486"/>
                <a:gd name="T16" fmla="*/ 75 w 108"/>
                <a:gd name="T17" fmla="*/ 342 h 486"/>
                <a:gd name="T18" fmla="*/ 48 w 108"/>
                <a:gd name="T19" fmla="*/ 363 h 486"/>
                <a:gd name="T20" fmla="*/ 75 w 108"/>
                <a:gd name="T21" fmla="*/ 378 h 486"/>
                <a:gd name="T22" fmla="*/ 81 w 108"/>
                <a:gd name="T23" fmla="*/ 396 h 486"/>
                <a:gd name="T24" fmla="*/ 69 w 108"/>
                <a:gd name="T25" fmla="*/ 471 h 486"/>
                <a:gd name="T26" fmla="*/ 48 w 108"/>
                <a:gd name="T27" fmla="*/ 486 h 48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8"/>
                <a:gd name="T43" fmla="*/ 0 h 486"/>
                <a:gd name="T44" fmla="*/ 108 w 108"/>
                <a:gd name="T45" fmla="*/ 486 h 48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8" h="486">
                  <a:moveTo>
                    <a:pt x="0" y="6"/>
                  </a:moveTo>
                  <a:cubicBezTo>
                    <a:pt x="29" y="0"/>
                    <a:pt x="57" y="9"/>
                    <a:pt x="78" y="30"/>
                  </a:cubicBezTo>
                  <a:cubicBezTo>
                    <a:pt x="94" y="79"/>
                    <a:pt x="75" y="18"/>
                    <a:pt x="87" y="66"/>
                  </a:cubicBezTo>
                  <a:cubicBezTo>
                    <a:pt x="89" y="75"/>
                    <a:pt x="96" y="93"/>
                    <a:pt x="96" y="93"/>
                  </a:cubicBezTo>
                  <a:cubicBezTo>
                    <a:pt x="88" y="116"/>
                    <a:pt x="86" y="106"/>
                    <a:pt x="99" y="123"/>
                  </a:cubicBezTo>
                  <a:cubicBezTo>
                    <a:pt x="108" y="150"/>
                    <a:pt x="94" y="195"/>
                    <a:pt x="78" y="219"/>
                  </a:cubicBezTo>
                  <a:cubicBezTo>
                    <a:pt x="72" y="228"/>
                    <a:pt x="51" y="240"/>
                    <a:pt x="51" y="240"/>
                  </a:cubicBezTo>
                  <a:cubicBezTo>
                    <a:pt x="71" y="247"/>
                    <a:pt x="77" y="283"/>
                    <a:pt x="81" y="303"/>
                  </a:cubicBezTo>
                  <a:cubicBezTo>
                    <a:pt x="80" y="316"/>
                    <a:pt x="82" y="331"/>
                    <a:pt x="75" y="342"/>
                  </a:cubicBezTo>
                  <a:cubicBezTo>
                    <a:pt x="69" y="351"/>
                    <a:pt x="48" y="363"/>
                    <a:pt x="48" y="363"/>
                  </a:cubicBezTo>
                  <a:cubicBezTo>
                    <a:pt x="60" y="366"/>
                    <a:pt x="70" y="366"/>
                    <a:pt x="75" y="378"/>
                  </a:cubicBezTo>
                  <a:cubicBezTo>
                    <a:pt x="78" y="384"/>
                    <a:pt x="81" y="396"/>
                    <a:pt x="81" y="396"/>
                  </a:cubicBezTo>
                  <a:cubicBezTo>
                    <a:pt x="81" y="401"/>
                    <a:pt x="81" y="459"/>
                    <a:pt x="69" y="471"/>
                  </a:cubicBezTo>
                  <a:cubicBezTo>
                    <a:pt x="62" y="478"/>
                    <a:pt x="55" y="479"/>
                    <a:pt x="48" y="48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109" name="Group 122">
            <a:extLst>
              <a:ext uri="{FF2B5EF4-FFF2-40B4-BE49-F238E27FC236}">
                <a16:creationId xmlns:a16="http://schemas.microsoft.com/office/drawing/2014/main" id="{E257B23A-E9F4-5443-B926-0CE80F4AF9EF}"/>
              </a:ext>
            </a:extLst>
          </p:cNvPr>
          <p:cNvGrpSpPr>
            <a:grpSpLocks/>
          </p:cNvGrpSpPr>
          <p:nvPr/>
        </p:nvGrpSpPr>
        <p:grpSpPr bwMode="auto">
          <a:xfrm>
            <a:off x="11229280" y="4362199"/>
            <a:ext cx="655637" cy="1695450"/>
            <a:chOff x="4653" y="2475"/>
            <a:chExt cx="413" cy="1068"/>
          </a:xfrm>
        </p:grpSpPr>
        <p:sp>
          <p:nvSpPr>
            <p:cNvPr id="110" name="Rectangle 117">
              <a:extLst>
                <a:ext uri="{FF2B5EF4-FFF2-40B4-BE49-F238E27FC236}">
                  <a16:creationId xmlns:a16="http://schemas.microsoft.com/office/drawing/2014/main" id="{FD466093-B71B-D6DB-1E34-2F0CC91166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3" y="2475"/>
              <a:ext cx="213" cy="115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111" name="Freeform 121">
              <a:extLst>
                <a:ext uri="{FF2B5EF4-FFF2-40B4-BE49-F238E27FC236}">
                  <a16:creationId xmlns:a16="http://schemas.microsoft.com/office/drawing/2014/main" id="{3A4F8716-38EF-E3D3-BF8C-5094109355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7" y="2592"/>
              <a:ext cx="239" cy="951"/>
            </a:xfrm>
            <a:custGeom>
              <a:avLst/>
              <a:gdLst>
                <a:gd name="T0" fmla="*/ 0 w 239"/>
                <a:gd name="T1" fmla="*/ 804 h 951"/>
                <a:gd name="T2" fmla="*/ 36 w 239"/>
                <a:gd name="T3" fmla="*/ 834 h 951"/>
                <a:gd name="T4" fmla="*/ 9 w 239"/>
                <a:gd name="T5" fmla="*/ 879 h 951"/>
                <a:gd name="T6" fmla="*/ 36 w 239"/>
                <a:gd name="T7" fmla="*/ 897 h 951"/>
                <a:gd name="T8" fmla="*/ 48 w 239"/>
                <a:gd name="T9" fmla="*/ 915 h 951"/>
                <a:gd name="T10" fmla="*/ 54 w 239"/>
                <a:gd name="T11" fmla="*/ 924 h 951"/>
                <a:gd name="T12" fmla="*/ 57 w 239"/>
                <a:gd name="T13" fmla="*/ 951 h 951"/>
                <a:gd name="T14" fmla="*/ 207 w 239"/>
                <a:gd name="T15" fmla="*/ 777 h 951"/>
                <a:gd name="T16" fmla="*/ 225 w 239"/>
                <a:gd name="T17" fmla="*/ 711 h 951"/>
                <a:gd name="T18" fmla="*/ 237 w 239"/>
                <a:gd name="T19" fmla="*/ 636 h 951"/>
                <a:gd name="T20" fmla="*/ 225 w 239"/>
                <a:gd name="T21" fmla="*/ 348 h 951"/>
                <a:gd name="T22" fmla="*/ 198 w 239"/>
                <a:gd name="T23" fmla="*/ 198 h 951"/>
                <a:gd name="T24" fmla="*/ 78 w 239"/>
                <a:gd name="T25" fmla="*/ 24 h 951"/>
                <a:gd name="T26" fmla="*/ 60 w 239"/>
                <a:gd name="T27" fmla="*/ 0 h 95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39"/>
                <a:gd name="T43" fmla="*/ 0 h 951"/>
                <a:gd name="T44" fmla="*/ 239 w 239"/>
                <a:gd name="T45" fmla="*/ 951 h 95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39" h="951">
                  <a:moveTo>
                    <a:pt x="0" y="804"/>
                  </a:moveTo>
                  <a:cubicBezTo>
                    <a:pt x="19" y="811"/>
                    <a:pt x="29" y="814"/>
                    <a:pt x="36" y="834"/>
                  </a:cubicBezTo>
                  <a:cubicBezTo>
                    <a:pt x="30" y="852"/>
                    <a:pt x="23" y="865"/>
                    <a:pt x="9" y="879"/>
                  </a:cubicBezTo>
                  <a:cubicBezTo>
                    <a:pt x="20" y="883"/>
                    <a:pt x="29" y="888"/>
                    <a:pt x="36" y="897"/>
                  </a:cubicBezTo>
                  <a:cubicBezTo>
                    <a:pt x="40" y="903"/>
                    <a:pt x="44" y="909"/>
                    <a:pt x="48" y="915"/>
                  </a:cubicBezTo>
                  <a:cubicBezTo>
                    <a:pt x="50" y="918"/>
                    <a:pt x="54" y="924"/>
                    <a:pt x="54" y="924"/>
                  </a:cubicBezTo>
                  <a:cubicBezTo>
                    <a:pt x="47" y="946"/>
                    <a:pt x="44" y="938"/>
                    <a:pt x="57" y="951"/>
                  </a:cubicBezTo>
                  <a:cubicBezTo>
                    <a:pt x="152" y="927"/>
                    <a:pt x="176" y="860"/>
                    <a:pt x="207" y="777"/>
                  </a:cubicBezTo>
                  <a:cubicBezTo>
                    <a:pt x="215" y="755"/>
                    <a:pt x="215" y="732"/>
                    <a:pt x="225" y="711"/>
                  </a:cubicBezTo>
                  <a:cubicBezTo>
                    <a:pt x="230" y="686"/>
                    <a:pt x="232" y="661"/>
                    <a:pt x="237" y="636"/>
                  </a:cubicBezTo>
                  <a:cubicBezTo>
                    <a:pt x="235" y="573"/>
                    <a:pt x="239" y="431"/>
                    <a:pt x="225" y="348"/>
                  </a:cubicBezTo>
                  <a:cubicBezTo>
                    <a:pt x="221" y="299"/>
                    <a:pt x="217" y="244"/>
                    <a:pt x="198" y="198"/>
                  </a:cubicBezTo>
                  <a:cubicBezTo>
                    <a:pt x="185" y="121"/>
                    <a:pt x="130" y="76"/>
                    <a:pt x="78" y="24"/>
                  </a:cubicBezTo>
                  <a:cubicBezTo>
                    <a:pt x="71" y="17"/>
                    <a:pt x="67" y="7"/>
                    <a:pt x="60" y="0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0735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4A84A-A02B-681B-9636-DF7F775FB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SimSun" panose="02010600030101010101" pitchFamily="2" charset="-122"/>
              </a:rPr>
              <a:t>Collision Resolution by Chaining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31B5D-71B2-DE7C-8AFB-F459E91FF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2DC014-5C15-000D-AA6F-37AFC990ECD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Rectangle 82">
            <a:extLst>
              <a:ext uri="{FF2B5EF4-FFF2-40B4-BE49-F238E27FC236}">
                <a16:creationId xmlns:a16="http://schemas.microsoft.com/office/drawing/2014/main" id="{9B88B0CE-34C2-AE27-8270-6C148B69C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2480" y="4832961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2000" i="1"/>
              <a:t>k</a:t>
            </a:r>
            <a:r>
              <a:rPr lang="en-US" altLang="zh-CN" sz="2000" baseline="-25000"/>
              <a:t>2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5623BF5-B736-4C9C-69F4-1868B62D6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8880" y="2546961"/>
            <a:ext cx="838200" cy="45720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3A650EFF-980C-D738-99E2-38E654529AC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8880" y="3004161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8" name="Line 5">
            <a:extLst>
              <a:ext uri="{FF2B5EF4-FFF2-40B4-BE49-F238E27FC236}">
                <a16:creationId xmlns:a16="http://schemas.microsoft.com/office/drawing/2014/main" id="{09052116-C3FD-A9F5-6B3F-E12213EF76FB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8880" y="3461361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9" name="Line 6">
            <a:extLst>
              <a:ext uri="{FF2B5EF4-FFF2-40B4-BE49-F238E27FC236}">
                <a16:creationId xmlns:a16="http://schemas.microsoft.com/office/drawing/2014/main" id="{CECEF890-4913-D917-2F42-A9BB00F8DF9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8880" y="3918561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10" name="Line 7">
            <a:extLst>
              <a:ext uri="{FF2B5EF4-FFF2-40B4-BE49-F238E27FC236}">
                <a16:creationId xmlns:a16="http://schemas.microsoft.com/office/drawing/2014/main" id="{84CEE5EA-2F20-9C99-AD24-3A18F2C8D919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8880" y="4375761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364E0D34-48FD-E92D-5D55-7BA99084B58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8880" y="4832961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12" name="Line 9">
            <a:extLst>
              <a:ext uri="{FF2B5EF4-FFF2-40B4-BE49-F238E27FC236}">
                <a16:creationId xmlns:a16="http://schemas.microsoft.com/office/drawing/2014/main" id="{4A78816E-5A75-E9F2-D61E-C46E0AB4735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8880" y="5290161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13" name="Line 10">
            <a:extLst>
              <a:ext uri="{FF2B5EF4-FFF2-40B4-BE49-F238E27FC236}">
                <a16:creationId xmlns:a16="http://schemas.microsoft.com/office/drawing/2014/main" id="{D93A5FCC-18C3-8798-A1F3-B403A15191C7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8880" y="5747361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14" name="Line 11">
            <a:extLst>
              <a:ext uri="{FF2B5EF4-FFF2-40B4-BE49-F238E27FC236}">
                <a16:creationId xmlns:a16="http://schemas.microsoft.com/office/drawing/2014/main" id="{8678474A-E809-2E4C-E9CE-FFB31F56266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8880" y="6204561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15" name="Line 12">
            <a:extLst>
              <a:ext uri="{FF2B5EF4-FFF2-40B4-BE49-F238E27FC236}">
                <a16:creationId xmlns:a16="http://schemas.microsoft.com/office/drawing/2014/main" id="{F757C134-5344-CAD4-A719-A3732BFF3C0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8880" y="6661761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0D5B2A90-5386-E528-F574-FD4F8940F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7080" y="2623161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2000"/>
              <a:t>0</a:t>
            </a: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193A8CA7-66B1-69BA-75C8-E6470AF16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7080" y="6661761"/>
            <a:ext cx="622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2000" i="1"/>
              <a:t>m</a:t>
            </a:r>
            <a:r>
              <a:rPr lang="en-US" altLang="zh-CN" sz="2000"/>
              <a:t>–1</a:t>
            </a:r>
            <a:endParaRPr lang="en-US" altLang="zh-CN" sz="2000" i="1"/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31F56D4E-4B62-16C6-B076-83CFF26DC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8880" y="3461361"/>
            <a:ext cx="838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9" name="Rectangle 19">
            <a:extLst>
              <a:ext uri="{FF2B5EF4-FFF2-40B4-BE49-F238E27FC236}">
                <a16:creationId xmlns:a16="http://schemas.microsoft.com/office/drawing/2014/main" id="{169CB299-E9EF-BC4D-6092-2F3CB1FF9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8880" y="4832961"/>
            <a:ext cx="838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C1C05BEA-08BA-2468-2100-902CA7301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8880" y="5747361"/>
            <a:ext cx="838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1" name="Oval 21">
            <a:extLst>
              <a:ext uri="{FF2B5EF4-FFF2-40B4-BE49-F238E27FC236}">
                <a16:creationId xmlns:a16="http://schemas.microsoft.com/office/drawing/2014/main" id="{1E302CBD-BEFF-F106-C625-20D6ECC88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8280" y="2470761"/>
            <a:ext cx="3733800" cy="3733800"/>
          </a:xfrm>
          <a:prstGeom prst="ellipse">
            <a:avLst/>
          </a:prstGeom>
          <a:solidFill>
            <a:srgbClr val="DDDDDD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zh-CN"/>
          </a:p>
        </p:txBody>
      </p:sp>
      <p:sp>
        <p:nvSpPr>
          <p:cNvPr id="22" name="Oval 22">
            <a:extLst>
              <a:ext uri="{FF2B5EF4-FFF2-40B4-BE49-F238E27FC236}">
                <a16:creationId xmlns:a16="http://schemas.microsoft.com/office/drawing/2014/main" id="{A52401C4-04C0-6CCB-AF93-12DC5B090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5480" y="4070961"/>
            <a:ext cx="2667000" cy="1828800"/>
          </a:xfrm>
          <a:prstGeom prst="ellipse">
            <a:avLst/>
          </a:prstGeom>
          <a:solidFill>
            <a:srgbClr val="CCE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zh-CN"/>
          </a:p>
        </p:txBody>
      </p:sp>
      <p:sp>
        <p:nvSpPr>
          <p:cNvPr id="23" name="Text Box 23">
            <a:extLst>
              <a:ext uri="{FF2B5EF4-FFF2-40B4-BE49-F238E27FC236}">
                <a16:creationId xmlns:a16="http://schemas.microsoft.com/office/drawing/2014/main" id="{E52606EB-370B-BC98-F147-975B2F549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380" y="3004161"/>
            <a:ext cx="20145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b="1" i="1"/>
              <a:t>U</a:t>
            </a:r>
          </a:p>
          <a:p>
            <a:pPr eaLnBrk="1" hangingPunct="1"/>
            <a:r>
              <a:rPr lang="en-US" altLang="zh-CN" sz="2000" b="1"/>
              <a:t>(</a:t>
            </a:r>
            <a:r>
              <a:rPr lang="en-US" altLang="zh-CN" sz="2000"/>
              <a:t>universe of keys)</a:t>
            </a:r>
            <a:endParaRPr lang="en-US" altLang="zh-CN" sz="2000" b="1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7D1B3524-E8E0-F7D1-EEE8-DBBFFA54E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5480" y="4451961"/>
            <a:ext cx="8064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1800" b="1" i="1"/>
              <a:t>K</a:t>
            </a:r>
          </a:p>
          <a:p>
            <a:pPr eaLnBrk="1" hangingPunct="1"/>
            <a:r>
              <a:rPr lang="en-US" altLang="zh-CN" sz="1800"/>
              <a:t>(actual</a:t>
            </a:r>
          </a:p>
          <a:p>
            <a:pPr eaLnBrk="1" hangingPunct="1"/>
            <a:r>
              <a:rPr lang="en-US" altLang="zh-CN" sz="1800"/>
              <a:t>keys)</a:t>
            </a:r>
          </a:p>
        </p:txBody>
      </p:sp>
      <p:sp>
        <p:nvSpPr>
          <p:cNvPr id="25" name="Oval 25">
            <a:extLst>
              <a:ext uri="{FF2B5EF4-FFF2-40B4-BE49-F238E27FC236}">
                <a16:creationId xmlns:a16="http://schemas.microsoft.com/office/drawing/2014/main" id="{94B3957C-C374-8169-8BC5-3FE128A8B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8480" y="4375761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6" name="Oval 26">
            <a:extLst>
              <a:ext uri="{FF2B5EF4-FFF2-40B4-BE49-F238E27FC236}">
                <a16:creationId xmlns:a16="http://schemas.microsoft.com/office/drawing/2014/main" id="{E942C5FD-3F30-D51B-D52D-D3449F488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4280" y="4604361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7" name="Oval 27">
            <a:extLst>
              <a:ext uri="{FF2B5EF4-FFF2-40B4-BE49-F238E27FC236}">
                <a16:creationId xmlns:a16="http://schemas.microsoft.com/office/drawing/2014/main" id="{E041C7DB-BFD3-A8BD-6471-D01325856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4680" y="4832961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8" name="Oval 28">
            <a:extLst>
              <a:ext uri="{FF2B5EF4-FFF2-40B4-BE49-F238E27FC236}">
                <a16:creationId xmlns:a16="http://schemas.microsoft.com/office/drawing/2014/main" id="{9A4F6501-9C6B-0551-B5DD-1B47C8F8F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1880" y="4909161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9" name="Oval 29">
            <a:extLst>
              <a:ext uri="{FF2B5EF4-FFF2-40B4-BE49-F238E27FC236}">
                <a16:creationId xmlns:a16="http://schemas.microsoft.com/office/drawing/2014/main" id="{4FE223AE-1D7C-45E8-0EA9-496D46040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080" y="5518761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0" name="Text Box 30">
            <a:extLst>
              <a:ext uri="{FF2B5EF4-FFF2-40B4-BE49-F238E27FC236}">
                <a16:creationId xmlns:a16="http://schemas.microsoft.com/office/drawing/2014/main" id="{54FA51E4-9096-62A7-C900-119C3DEFA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6080" y="4070961"/>
            <a:ext cx="3444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1600" i="1"/>
              <a:t>k</a:t>
            </a:r>
            <a:r>
              <a:rPr lang="en-US" altLang="zh-CN" sz="1600" baseline="-25000"/>
              <a:t>1</a:t>
            </a:r>
          </a:p>
        </p:txBody>
      </p:sp>
      <p:sp>
        <p:nvSpPr>
          <p:cNvPr id="31" name="Text Box 31">
            <a:extLst>
              <a:ext uri="{FF2B5EF4-FFF2-40B4-BE49-F238E27FC236}">
                <a16:creationId xmlns:a16="http://schemas.microsoft.com/office/drawing/2014/main" id="{FFB1C8DC-6122-D5A2-6109-A32892A57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9880" y="4756761"/>
            <a:ext cx="3444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1600" i="1"/>
              <a:t>k</a:t>
            </a:r>
            <a:r>
              <a:rPr lang="en-US" altLang="zh-CN" sz="1600" baseline="-25000"/>
              <a:t>2</a:t>
            </a:r>
          </a:p>
        </p:txBody>
      </p:sp>
      <p:sp>
        <p:nvSpPr>
          <p:cNvPr id="32" name="Text Box 32">
            <a:extLst>
              <a:ext uri="{FF2B5EF4-FFF2-40B4-BE49-F238E27FC236}">
                <a16:creationId xmlns:a16="http://schemas.microsoft.com/office/drawing/2014/main" id="{011EFAB3-4F1F-A023-7008-E1654B039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0880" y="5518761"/>
            <a:ext cx="3444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1600" i="1"/>
              <a:t>k</a:t>
            </a:r>
            <a:r>
              <a:rPr lang="en-US" altLang="zh-CN" sz="1600" baseline="-25000"/>
              <a:t>3</a:t>
            </a:r>
          </a:p>
        </p:txBody>
      </p:sp>
      <p:sp>
        <p:nvSpPr>
          <p:cNvPr id="33" name="Text Box 33">
            <a:extLst>
              <a:ext uri="{FF2B5EF4-FFF2-40B4-BE49-F238E27FC236}">
                <a16:creationId xmlns:a16="http://schemas.microsoft.com/office/drawing/2014/main" id="{FB347325-F448-1E30-C408-4DC346EB8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5680" y="4909161"/>
            <a:ext cx="3444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1600" i="1"/>
              <a:t>k</a:t>
            </a:r>
            <a:r>
              <a:rPr lang="en-US" altLang="zh-CN" sz="1600" baseline="-25000"/>
              <a:t>5</a:t>
            </a:r>
          </a:p>
        </p:txBody>
      </p:sp>
      <p:sp>
        <p:nvSpPr>
          <p:cNvPr id="34" name="Text Box 34">
            <a:extLst>
              <a:ext uri="{FF2B5EF4-FFF2-40B4-BE49-F238E27FC236}">
                <a16:creationId xmlns:a16="http://schemas.microsoft.com/office/drawing/2014/main" id="{8C6C807B-7D55-71C7-5616-EF275D227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8080" y="4299561"/>
            <a:ext cx="3444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1600" i="1"/>
              <a:t>k</a:t>
            </a:r>
            <a:r>
              <a:rPr lang="en-US" altLang="zh-CN" sz="1600" baseline="-25000"/>
              <a:t>4</a:t>
            </a:r>
          </a:p>
        </p:txBody>
      </p:sp>
      <p:sp>
        <p:nvSpPr>
          <p:cNvPr id="35" name="Oval 35">
            <a:extLst>
              <a:ext uri="{FF2B5EF4-FFF2-40B4-BE49-F238E27FC236}">
                <a16:creationId xmlns:a16="http://schemas.microsoft.com/office/drawing/2014/main" id="{65E8EE09-77CC-8B0E-904A-4C45BB861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9880" y="5594961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6" name="Oval 36">
            <a:extLst>
              <a:ext uri="{FF2B5EF4-FFF2-40B4-BE49-F238E27FC236}">
                <a16:creationId xmlns:a16="http://schemas.microsoft.com/office/drawing/2014/main" id="{959A7642-1C6A-B0A6-876B-1A6D5C621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9080" y="5061561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7" name="Oval 37">
            <a:extLst>
              <a:ext uri="{FF2B5EF4-FFF2-40B4-BE49-F238E27FC236}">
                <a16:creationId xmlns:a16="http://schemas.microsoft.com/office/drawing/2014/main" id="{EE5DF476-F163-FD4B-6E34-239A48410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0480" y="5442561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38" name="Text Box 38">
            <a:extLst>
              <a:ext uri="{FF2B5EF4-FFF2-40B4-BE49-F238E27FC236}">
                <a16:creationId xmlns:a16="http://schemas.microsoft.com/office/drawing/2014/main" id="{56D48617-FFDD-C5F7-2419-F53C2F8B2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9080" y="4832961"/>
            <a:ext cx="3444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1600" i="1"/>
              <a:t>k</a:t>
            </a:r>
            <a:r>
              <a:rPr lang="en-US" altLang="zh-CN" sz="1600" baseline="-25000"/>
              <a:t>6</a:t>
            </a:r>
          </a:p>
        </p:txBody>
      </p:sp>
      <p:sp>
        <p:nvSpPr>
          <p:cNvPr id="39" name="Text Box 39">
            <a:extLst>
              <a:ext uri="{FF2B5EF4-FFF2-40B4-BE49-F238E27FC236}">
                <a16:creationId xmlns:a16="http://schemas.microsoft.com/office/drawing/2014/main" id="{7E03712D-D878-9A29-8691-6218DD673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0480" y="5213961"/>
            <a:ext cx="3444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1600" i="1"/>
              <a:t>k</a:t>
            </a:r>
            <a:r>
              <a:rPr lang="en-US" altLang="zh-CN" sz="1600" baseline="-25000"/>
              <a:t>7</a:t>
            </a:r>
          </a:p>
        </p:txBody>
      </p:sp>
      <p:sp>
        <p:nvSpPr>
          <p:cNvPr id="40" name="Text Box 40">
            <a:extLst>
              <a:ext uri="{FF2B5EF4-FFF2-40B4-BE49-F238E27FC236}">
                <a16:creationId xmlns:a16="http://schemas.microsoft.com/office/drawing/2014/main" id="{41E39C5B-65E1-AE70-6566-235F0D9F0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1280" y="5290161"/>
            <a:ext cx="3444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1600" i="1"/>
              <a:t>k</a:t>
            </a:r>
            <a:r>
              <a:rPr lang="en-US" altLang="zh-CN" sz="1600" baseline="-25000"/>
              <a:t>8</a:t>
            </a:r>
          </a:p>
        </p:txBody>
      </p:sp>
      <p:sp>
        <p:nvSpPr>
          <p:cNvPr id="41" name="Line 41">
            <a:extLst>
              <a:ext uri="{FF2B5EF4-FFF2-40B4-BE49-F238E27FC236}">
                <a16:creationId xmlns:a16="http://schemas.microsoft.com/office/drawing/2014/main" id="{4BAFE9C2-DE0F-44E6-9EFD-5259A66067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04680" y="3689961"/>
            <a:ext cx="31242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42" name="Line 42">
            <a:extLst>
              <a:ext uri="{FF2B5EF4-FFF2-40B4-BE49-F238E27FC236}">
                <a16:creationId xmlns:a16="http://schemas.microsoft.com/office/drawing/2014/main" id="{A39676F5-F852-C47B-F3A7-5F19B375AC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90480" y="3766161"/>
            <a:ext cx="24384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43" name="Line 43">
            <a:extLst>
              <a:ext uri="{FF2B5EF4-FFF2-40B4-BE49-F238E27FC236}">
                <a16:creationId xmlns:a16="http://schemas.microsoft.com/office/drawing/2014/main" id="{C6E4967F-4F4B-3E88-1DFF-E578A583502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04680" y="4832961"/>
            <a:ext cx="31242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44" name="Line 44">
            <a:extLst>
              <a:ext uri="{FF2B5EF4-FFF2-40B4-BE49-F238E27FC236}">
                <a16:creationId xmlns:a16="http://schemas.microsoft.com/office/drawing/2014/main" id="{3E33F72C-4D28-7394-8D6C-43CECC34C58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61880" y="4985361"/>
            <a:ext cx="266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45" name="Line 45">
            <a:extLst>
              <a:ext uri="{FF2B5EF4-FFF2-40B4-BE49-F238E27FC236}">
                <a16:creationId xmlns:a16="http://schemas.microsoft.com/office/drawing/2014/main" id="{6E298816-A9DD-7963-7A76-A81ACD1A416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95280" y="5137761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46" name="Rectangle 46">
            <a:extLst>
              <a:ext uri="{FF2B5EF4-FFF2-40B4-BE49-F238E27FC236}">
                <a16:creationId xmlns:a16="http://schemas.microsoft.com/office/drawing/2014/main" id="{4D62D195-E70A-4255-7439-DB2F19B14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8880" y="6204561"/>
            <a:ext cx="8382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7" name="Line 47">
            <a:extLst>
              <a:ext uri="{FF2B5EF4-FFF2-40B4-BE49-F238E27FC236}">
                <a16:creationId xmlns:a16="http://schemas.microsoft.com/office/drawing/2014/main" id="{DAE9F9BC-7313-D597-DFA1-E5F200FE12A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0480" y="5442561"/>
            <a:ext cx="2438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48" name="Line 48">
            <a:extLst>
              <a:ext uri="{FF2B5EF4-FFF2-40B4-BE49-F238E27FC236}">
                <a16:creationId xmlns:a16="http://schemas.microsoft.com/office/drawing/2014/main" id="{6D7178CD-0C50-C2C4-8C38-38EC4F7ACB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33280" y="5594961"/>
            <a:ext cx="2895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49" name="Line 49">
            <a:extLst>
              <a:ext uri="{FF2B5EF4-FFF2-40B4-BE49-F238E27FC236}">
                <a16:creationId xmlns:a16="http://schemas.microsoft.com/office/drawing/2014/main" id="{C0F2EBF6-8EA5-F048-08D6-DD82ECC35B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76080" y="5594961"/>
            <a:ext cx="3352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50" name="Rectangle 54">
            <a:extLst>
              <a:ext uri="{FF2B5EF4-FFF2-40B4-BE49-F238E27FC236}">
                <a16:creationId xmlns:a16="http://schemas.microsoft.com/office/drawing/2014/main" id="{723C3D9A-8E33-026D-64D2-CA6681D45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5680" y="3461361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2000" i="1"/>
              <a:t>k</a:t>
            </a:r>
            <a:r>
              <a:rPr lang="en-US" altLang="zh-CN" sz="2000" baseline="-25000"/>
              <a:t>1</a:t>
            </a:r>
            <a:endParaRPr lang="en-US" altLang="zh-CN" sz="2000" i="1"/>
          </a:p>
        </p:txBody>
      </p:sp>
      <p:sp>
        <p:nvSpPr>
          <p:cNvPr id="51" name="Line 56">
            <a:extLst>
              <a:ext uri="{FF2B5EF4-FFF2-40B4-BE49-F238E27FC236}">
                <a16:creationId xmlns:a16="http://schemas.microsoft.com/office/drawing/2014/main" id="{3A1D630F-C2ED-765A-97BC-D5F8BB83808E}"/>
              </a:ext>
            </a:extLst>
          </p:cNvPr>
          <p:cNvSpPr>
            <a:spLocks noChangeShapeType="1"/>
          </p:cNvSpPr>
          <p:nvPr/>
        </p:nvSpPr>
        <p:spPr bwMode="auto">
          <a:xfrm>
            <a:off x="8476680" y="3461361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52" name="Rectangle 57">
            <a:extLst>
              <a:ext uri="{FF2B5EF4-FFF2-40B4-BE49-F238E27FC236}">
                <a16:creationId xmlns:a16="http://schemas.microsoft.com/office/drawing/2014/main" id="{9184DF06-7EB6-B8DB-F6A0-1E50BE1CA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2480" y="3461361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2000" i="1"/>
              <a:t>k</a:t>
            </a:r>
            <a:r>
              <a:rPr lang="en-US" altLang="zh-CN" sz="2000" baseline="-25000"/>
              <a:t>4</a:t>
            </a:r>
          </a:p>
        </p:txBody>
      </p:sp>
      <p:sp>
        <p:nvSpPr>
          <p:cNvPr id="53" name="Line 58">
            <a:extLst>
              <a:ext uri="{FF2B5EF4-FFF2-40B4-BE49-F238E27FC236}">
                <a16:creationId xmlns:a16="http://schemas.microsoft.com/office/drawing/2014/main" id="{C82EDDDB-A594-DCA0-D6DB-45D402EB106B}"/>
              </a:ext>
            </a:extLst>
          </p:cNvPr>
          <p:cNvSpPr>
            <a:spLocks noChangeShapeType="1"/>
          </p:cNvSpPr>
          <p:nvPr/>
        </p:nvSpPr>
        <p:spPr bwMode="auto">
          <a:xfrm>
            <a:off x="9543480" y="3461361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54" name="Rectangle 59">
            <a:extLst>
              <a:ext uri="{FF2B5EF4-FFF2-40B4-BE49-F238E27FC236}">
                <a16:creationId xmlns:a16="http://schemas.microsoft.com/office/drawing/2014/main" id="{F050D630-0792-4D60-B0D0-19464E3EE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5680" y="4832961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2000" i="1"/>
              <a:t>k</a:t>
            </a:r>
            <a:r>
              <a:rPr lang="en-US" altLang="zh-CN" sz="2000" baseline="-25000"/>
              <a:t>5</a:t>
            </a:r>
          </a:p>
        </p:txBody>
      </p:sp>
      <p:sp>
        <p:nvSpPr>
          <p:cNvPr id="55" name="Line 60">
            <a:extLst>
              <a:ext uri="{FF2B5EF4-FFF2-40B4-BE49-F238E27FC236}">
                <a16:creationId xmlns:a16="http://schemas.microsoft.com/office/drawing/2014/main" id="{5F58AE9D-FFAA-73EB-1288-C8D558E82240}"/>
              </a:ext>
            </a:extLst>
          </p:cNvPr>
          <p:cNvSpPr>
            <a:spLocks noChangeShapeType="1"/>
          </p:cNvSpPr>
          <p:nvPr/>
        </p:nvSpPr>
        <p:spPr bwMode="auto">
          <a:xfrm>
            <a:off x="8476680" y="4832961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56" name="Line 62">
            <a:extLst>
              <a:ext uri="{FF2B5EF4-FFF2-40B4-BE49-F238E27FC236}">
                <a16:creationId xmlns:a16="http://schemas.microsoft.com/office/drawing/2014/main" id="{74297C3E-266A-967F-D2EE-76414F3DE8F7}"/>
              </a:ext>
            </a:extLst>
          </p:cNvPr>
          <p:cNvSpPr>
            <a:spLocks noChangeShapeType="1"/>
          </p:cNvSpPr>
          <p:nvPr/>
        </p:nvSpPr>
        <p:spPr bwMode="auto">
          <a:xfrm>
            <a:off x="9543480" y="4832961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57" name="Rectangle 63">
            <a:extLst>
              <a:ext uri="{FF2B5EF4-FFF2-40B4-BE49-F238E27FC236}">
                <a16:creationId xmlns:a16="http://schemas.microsoft.com/office/drawing/2014/main" id="{58C4B6BE-3DBC-D904-9834-B9D8BFEEB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9280" y="4832961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58" name="Line 64">
            <a:extLst>
              <a:ext uri="{FF2B5EF4-FFF2-40B4-BE49-F238E27FC236}">
                <a16:creationId xmlns:a16="http://schemas.microsoft.com/office/drawing/2014/main" id="{5B5425B1-C999-92FB-9A94-A074EBF475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10280" y="4832961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59" name="Rectangle 65">
            <a:extLst>
              <a:ext uri="{FF2B5EF4-FFF2-40B4-BE49-F238E27FC236}">
                <a16:creationId xmlns:a16="http://schemas.microsoft.com/office/drawing/2014/main" id="{C66E2CF5-3F8B-BA04-0C75-12F6031A9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5680" y="5747361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0" name="Line 66">
            <a:extLst>
              <a:ext uri="{FF2B5EF4-FFF2-40B4-BE49-F238E27FC236}">
                <a16:creationId xmlns:a16="http://schemas.microsoft.com/office/drawing/2014/main" id="{6D85A484-4410-39A9-A0CC-11ECF666B59F}"/>
              </a:ext>
            </a:extLst>
          </p:cNvPr>
          <p:cNvSpPr>
            <a:spLocks noChangeShapeType="1"/>
          </p:cNvSpPr>
          <p:nvPr/>
        </p:nvSpPr>
        <p:spPr bwMode="auto">
          <a:xfrm>
            <a:off x="8476680" y="5747361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61" name="Rectangle 67">
            <a:extLst>
              <a:ext uri="{FF2B5EF4-FFF2-40B4-BE49-F238E27FC236}">
                <a16:creationId xmlns:a16="http://schemas.microsoft.com/office/drawing/2014/main" id="{0BC66FAB-F3E2-9FF9-A394-8A9DDAD14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2480" y="5747361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2" name="Line 68">
            <a:extLst>
              <a:ext uri="{FF2B5EF4-FFF2-40B4-BE49-F238E27FC236}">
                <a16:creationId xmlns:a16="http://schemas.microsoft.com/office/drawing/2014/main" id="{879B3B79-5CE0-D84F-69A6-B1E401726D96}"/>
              </a:ext>
            </a:extLst>
          </p:cNvPr>
          <p:cNvSpPr>
            <a:spLocks noChangeShapeType="1"/>
          </p:cNvSpPr>
          <p:nvPr/>
        </p:nvSpPr>
        <p:spPr bwMode="auto">
          <a:xfrm>
            <a:off x="9543480" y="5747361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63" name="Rectangle 69">
            <a:extLst>
              <a:ext uri="{FF2B5EF4-FFF2-40B4-BE49-F238E27FC236}">
                <a16:creationId xmlns:a16="http://schemas.microsoft.com/office/drawing/2014/main" id="{49D7884F-6C90-E303-BC04-7D469BCF7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5680" y="6280761"/>
            <a:ext cx="762000" cy="381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64" name="Line 70">
            <a:extLst>
              <a:ext uri="{FF2B5EF4-FFF2-40B4-BE49-F238E27FC236}">
                <a16:creationId xmlns:a16="http://schemas.microsoft.com/office/drawing/2014/main" id="{DD5D9F93-68FF-B05B-F7B6-5B927F35539B}"/>
              </a:ext>
            </a:extLst>
          </p:cNvPr>
          <p:cNvSpPr>
            <a:spLocks noChangeShapeType="1"/>
          </p:cNvSpPr>
          <p:nvPr/>
        </p:nvSpPr>
        <p:spPr bwMode="auto">
          <a:xfrm>
            <a:off x="8476680" y="6280761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65" name="Line 71">
            <a:extLst>
              <a:ext uri="{FF2B5EF4-FFF2-40B4-BE49-F238E27FC236}">
                <a16:creationId xmlns:a16="http://schemas.microsoft.com/office/drawing/2014/main" id="{82E31C46-D2A3-4691-A296-0140D73E3A0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38480" y="3689961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66" name="Line 72">
            <a:extLst>
              <a:ext uri="{FF2B5EF4-FFF2-40B4-BE49-F238E27FC236}">
                <a16:creationId xmlns:a16="http://schemas.microsoft.com/office/drawing/2014/main" id="{0E3B2DC4-F049-9AD7-445C-EFE027295E8B}"/>
              </a:ext>
            </a:extLst>
          </p:cNvPr>
          <p:cNvSpPr>
            <a:spLocks noChangeShapeType="1"/>
          </p:cNvSpPr>
          <p:nvPr/>
        </p:nvSpPr>
        <p:spPr bwMode="auto">
          <a:xfrm>
            <a:off x="8705280" y="3689961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67" name="Line 73">
            <a:extLst>
              <a:ext uri="{FF2B5EF4-FFF2-40B4-BE49-F238E27FC236}">
                <a16:creationId xmlns:a16="http://schemas.microsoft.com/office/drawing/2014/main" id="{70F3D162-4CA8-3719-A101-4CDD7E84873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38480" y="5061561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68" name="Line 74">
            <a:extLst>
              <a:ext uri="{FF2B5EF4-FFF2-40B4-BE49-F238E27FC236}">
                <a16:creationId xmlns:a16="http://schemas.microsoft.com/office/drawing/2014/main" id="{C635C6F5-0320-98B1-271F-899BE4F08CDA}"/>
              </a:ext>
            </a:extLst>
          </p:cNvPr>
          <p:cNvSpPr>
            <a:spLocks noChangeShapeType="1"/>
          </p:cNvSpPr>
          <p:nvPr/>
        </p:nvSpPr>
        <p:spPr bwMode="auto">
          <a:xfrm>
            <a:off x="8705280" y="5061561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69" name="Line 75">
            <a:extLst>
              <a:ext uri="{FF2B5EF4-FFF2-40B4-BE49-F238E27FC236}">
                <a16:creationId xmlns:a16="http://schemas.microsoft.com/office/drawing/2014/main" id="{F681DEE4-A610-0789-1609-9BA920C1BF5E}"/>
              </a:ext>
            </a:extLst>
          </p:cNvPr>
          <p:cNvSpPr>
            <a:spLocks noChangeShapeType="1"/>
          </p:cNvSpPr>
          <p:nvPr/>
        </p:nvSpPr>
        <p:spPr bwMode="auto">
          <a:xfrm>
            <a:off x="9772080" y="5061561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70" name="Line 76">
            <a:extLst>
              <a:ext uri="{FF2B5EF4-FFF2-40B4-BE49-F238E27FC236}">
                <a16:creationId xmlns:a16="http://schemas.microsoft.com/office/drawing/2014/main" id="{30494BEA-CE54-13C4-BCD0-8DA643CA7FC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38480" y="5975961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71" name="Line 77">
            <a:extLst>
              <a:ext uri="{FF2B5EF4-FFF2-40B4-BE49-F238E27FC236}">
                <a16:creationId xmlns:a16="http://schemas.microsoft.com/office/drawing/2014/main" id="{90A7FDB5-308B-E8F8-1A5B-8975B16BBD00}"/>
              </a:ext>
            </a:extLst>
          </p:cNvPr>
          <p:cNvSpPr>
            <a:spLocks noChangeShapeType="1"/>
          </p:cNvSpPr>
          <p:nvPr/>
        </p:nvSpPr>
        <p:spPr bwMode="auto">
          <a:xfrm>
            <a:off x="8781480" y="5975961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72" name="Line 78">
            <a:extLst>
              <a:ext uri="{FF2B5EF4-FFF2-40B4-BE49-F238E27FC236}">
                <a16:creationId xmlns:a16="http://schemas.microsoft.com/office/drawing/2014/main" id="{F19A042C-AC9E-2EB6-08D0-C30B9997626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38480" y="6433161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73" name="Rectangle 86">
            <a:extLst>
              <a:ext uri="{FF2B5EF4-FFF2-40B4-BE49-F238E27FC236}">
                <a16:creationId xmlns:a16="http://schemas.microsoft.com/office/drawing/2014/main" id="{9546E891-0FAB-CB3A-FFE7-32C3BB840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9280" y="4832961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2000" i="1"/>
              <a:t>k</a:t>
            </a:r>
            <a:r>
              <a:rPr lang="en-US" altLang="zh-CN" sz="2000" baseline="-25000"/>
              <a:t>6</a:t>
            </a:r>
          </a:p>
        </p:txBody>
      </p:sp>
      <p:sp>
        <p:nvSpPr>
          <p:cNvPr id="74" name="Line 87">
            <a:extLst>
              <a:ext uri="{FF2B5EF4-FFF2-40B4-BE49-F238E27FC236}">
                <a16:creationId xmlns:a16="http://schemas.microsoft.com/office/drawing/2014/main" id="{36071490-5085-4A18-FF72-FB27C46B58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10280" y="4832961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75" name="Rectangle 88">
            <a:extLst>
              <a:ext uri="{FF2B5EF4-FFF2-40B4-BE49-F238E27FC236}">
                <a16:creationId xmlns:a16="http://schemas.microsoft.com/office/drawing/2014/main" id="{A5F4B792-FC0C-B014-FA9A-E2D24B0A0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5680" y="5747361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2000" i="1"/>
              <a:t>k</a:t>
            </a:r>
            <a:r>
              <a:rPr lang="en-US" altLang="zh-CN" sz="2000" baseline="-25000"/>
              <a:t>7</a:t>
            </a:r>
          </a:p>
        </p:txBody>
      </p:sp>
      <p:sp>
        <p:nvSpPr>
          <p:cNvPr id="76" name="Line 89">
            <a:extLst>
              <a:ext uri="{FF2B5EF4-FFF2-40B4-BE49-F238E27FC236}">
                <a16:creationId xmlns:a16="http://schemas.microsoft.com/office/drawing/2014/main" id="{9D8498CD-9C49-E13C-1A9A-EF2264AF9A16}"/>
              </a:ext>
            </a:extLst>
          </p:cNvPr>
          <p:cNvSpPr>
            <a:spLocks noChangeShapeType="1"/>
          </p:cNvSpPr>
          <p:nvPr/>
        </p:nvSpPr>
        <p:spPr bwMode="auto">
          <a:xfrm>
            <a:off x="8476680" y="5747361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77" name="Rectangle 90">
            <a:extLst>
              <a:ext uri="{FF2B5EF4-FFF2-40B4-BE49-F238E27FC236}">
                <a16:creationId xmlns:a16="http://schemas.microsoft.com/office/drawing/2014/main" id="{97A7E713-6D1E-FEC9-50B2-E589954CA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2480" y="5747361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2000" i="1"/>
              <a:t>k</a:t>
            </a:r>
            <a:r>
              <a:rPr lang="en-US" altLang="zh-CN" sz="2000" baseline="-25000"/>
              <a:t>3</a:t>
            </a:r>
          </a:p>
        </p:txBody>
      </p:sp>
      <p:sp>
        <p:nvSpPr>
          <p:cNvPr id="78" name="Line 91">
            <a:extLst>
              <a:ext uri="{FF2B5EF4-FFF2-40B4-BE49-F238E27FC236}">
                <a16:creationId xmlns:a16="http://schemas.microsoft.com/office/drawing/2014/main" id="{1E709DF7-5669-2634-FBB7-0EA4127C85DB}"/>
              </a:ext>
            </a:extLst>
          </p:cNvPr>
          <p:cNvSpPr>
            <a:spLocks noChangeShapeType="1"/>
          </p:cNvSpPr>
          <p:nvPr/>
        </p:nvSpPr>
        <p:spPr bwMode="auto">
          <a:xfrm>
            <a:off x="9543480" y="5747361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79" name="Rectangle 92">
            <a:extLst>
              <a:ext uri="{FF2B5EF4-FFF2-40B4-BE49-F238E27FC236}">
                <a16:creationId xmlns:a16="http://schemas.microsoft.com/office/drawing/2014/main" id="{8D14746C-2C1D-3019-3D5F-F1AC1AF49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5680" y="6280761"/>
            <a:ext cx="762000" cy="4572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zh-CN" sz="2000" i="1"/>
              <a:t>k</a:t>
            </a:r>
            <a:r>
              <a:rPr lang="en-US" altLang="zh-CN" sz="2000" baseline="-25000"/>
              <a:t>8</a:t>
            </a:r>
          </a:p>
        </p:txBody>
      </p:sp>
      <p:sp>
        <p:nvSpPr>
          <p:cNvPr id="80" name="Line 93">
            <a:extLst>
              <a:ext uri="{FF2B5EF4-FFF2-40B4-BE49-F238E27FC236}">
                <a16:creationId xmlns:a16="http://schemas.microsoft.com/office/drawing/2014/main" id="{D523B713-B514-7E92-4422-F9DDF38A822C}"/>
              </a:ext>
            </a:extLst>
          </p:cNvPr>
          <p:cNvSpPr>
            <a:spLocks noChangeShapeType="1"/>
          </p:cNvSpPr>
          <p:nvPr/>
        </p:nvSpPr>
        <p:spPr bwMode="auto">
          <a:xfrm>
            <a:off x="8476680" y="6280761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81" name="Line 96">
            <a:extLst>
              <a:ext uri="{FF2B5EF4-FFF2-40B4-BE49-F238E27FC236}">
                <a16:creationId xmlns:a16="http://schemas.microsoft.com/office/drawing/2014/main" id="{DB17C502-34D8-63A0-736D-029EE15648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57480" y="2623161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82" name="Line 97">
            <a:extLst>
              <a:ext uri="{FF2B5EF4-FFF2-40B4-BE49-F238E27FC236}">
                <a16:creationId xmlns:a16="http://schemas.microsoft.com/office/drawing/2014/main" id="{24F8A9CA-3712-639B-59CD-B98F2541D90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57480" y="3080361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83" name="Line 98">
            <a:extLst>
              <a:ext uri="{FF2B5EF4-FFF2-40B4-BE49-F238E27FC236}">
                <a16:creationId xmlns:a16="http://schemas.microsoft.com/office/drawing/2014/main" id="{353BFA11-870E-AE78-EFBA-7EBF8D1DFB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57480" y="3994761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84" name="Line 99">
            <a:extLst>
              <a:ext uri="{FF2B5EF4-FFF2-40B4-BE49-F238E27FC236}">
                <a16:creationId xmlns:a16="http://schemas.microsoft.com/office/drawing/2014/main" id="{72116BB9-BABF-31B9-C37F-426AF0E192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57480" y="4451961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85" name="Line 100">
            <a:extLst>
              <a:ext uri="{FF2B5EF4-FFF2-40B4-BE49-F238E27FC236}">
                <a16:creationId xmlns:a16="http://schemas.microsoft.com/office/drawing/2014/main" id="{3E350301-64F8-9C23-B94F-6A1497A812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57480" y="5366361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86" name="Line 101">
            <a:extLst>
              <a:ext uri="{FF2B5EF4-FFF2-40B4-BE49-F238E27FC236}">
                <a16:creationId xmlns:a16="http://schemas.microsoft.com/office/drawing/2014/main" id="{D21E487C-A113-497B-ECC6-8FA09BFD00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57480" y="6737961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87" name="Line 102">
            <a:extLst>
              <a:ext uri="{FF2B5EF4-FFF2-40B4-BE49-F238E27FC236}">
                <a16:creationId xmlns:a16="http://schemas.microsoft.com/office/drawing/2014/main" id="{8106349B-90A2-32A1-F10C-FBA2FC0711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19680" y="3537561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88" name="Line 103">
            <a:extLst>
              <a:ext uri="{FF2B5EF4-FFF2-40B4-BE49-F238E27FC236}">
                <a16:creationId xmlns:a16="http://schemas.microsoft.com/office/drawing/2014/main" id="{3F7A7832-42A4-77FE-210D-905B4D9555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686480" y="4909161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89" name="Line 104">
            <a:extLst>
              <a:ext uri="{FF2B5EF4-FFF2-40B4-BE49-F238E27FC236}">
                <a16:creationId xmlns:a16="http://schemas.microsoft.com/office/drawing/2014/main" id="{7146E699-AD7A-2E0C-F650-F2B949A5DE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19680" y="5823561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  <p:sp>
        <p:nvSpPr>
          <p:cNvPr id="90" name="Line 105">
            <a:extLst>
              <a:ext uri="{FF2B5EF4-FFF2-40B4-BE49-F238E27FC236}">
                <a16:creationId xmlns:a16="http://schemas.microsoft.com/office/drawing/2014/main" id="{34FB175B-8DFA-9EE7-608A-D880D60B377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52880" y="6356961"/>
            <a:ext cx="228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708151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5007FBB8-BB57-45F9-3535-FD2A6F4D8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8622"/>
            <a:ext cx="13817600" cy="1050573"/>
          </a:xfrm>
        </p:spPr>
        <p:txBody>
          <a:bodyPr/>
          <a:lstStyle/>
          <a:p>
            <a:r>
              <a:rPr lang="en-US" altLang="zh-CN" dirty="0">
                <a:ea typeface="SimSun" panose="02010600030101010101" pitchFamily="2" charset="-122"/>
              </a:rPr>
              <a:t>EX: Collision Resolution by Chaining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81ACEA-4C55-6F54-88DF-7702D48CC2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202" y="1860230"/>
            <a:ext cx="10801200" cy="5755377"/>
          </a:xfrm>
          <a:prstGeom prst="rect">
            <a:avLst/>
          </a:prstGeom>
          <a:noFill/>
        </p:spPr>
      </p:pic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9B837D57-21C7-80BF-CF25-CBF1DF30973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80077" y="1509937"/>
            <a:ext cx="8507126" cy="35029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000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4BD19E3-5E8D-8A7A-47D3-6CC98E8B62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237" y="239713"/>
            <a:ext cx="11443126" cy="7142162"/>
          </a:xfrm>
          <a:prstGeom prst="rect">
            <a:avLst/>
          </a:prstGeom>
          <a:noFill/>
          <a:ln>
            <a:gradFill>
              <a:gsLst>
                <a:gs pos="10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</p:pic>
    </p:spTree>
    <p:extLst>
      <p:ext uri="{BB962C8B-B14F-4D97-AF65-F5344CB8AC3E}">
        <p14:creationId xmlns:p14="http://schemas.microsoft.com/office/powerpoint/2010/main" val="3576077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EA07E-7C5C-8943-3864-EC517E1CA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Open Addressing (closed hashing)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27F258-C22F-21E2-56A1-3EBD8FFB3DF8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0" name="Content Placeholder 9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EE87E581-F37B-B6BE-4F46-DD93F112EE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80077" y="2090804"/>
            <a:ext cx="12073339" cy="5367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新細明體" panose="02020500000000000000" pitchFamily="18" charset="-120"/>
                <a:cs typeface="+mn-cs"/>
              </a:rPr>
              <a:t>We will use just 1D array. Elements either Null or has a pair (key, value)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新細明體" panose="02020500000000000000" pitchFamily="18" charset="-120"/>
                <a:cs typeface="+mn-cs"/>
              </a:rPr>
              <a:t>When add entry, check if its hash is empty or not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新細明體" panose="02020500000000000000" pitchFamily="18" charset="-120"/>
                <a:cs typeface="+mn-cs"/>
              </a:rPr>
              <a:t>If empty, then add it.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" pitchFamily="34" charset="0"/>
                <a:ea typeface="新細明體" panose="02020500000000000000" pitchFamily="18" charset="-120"/>
                <a:cs typeface="+mn-cs"/>
              </a:rPr>
              <a:t>If not empty, use some magic (probing) to determine another cell to set the pair. If not repeat until finding cell or declare full table.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Load factor: </a:t>
            </a:r>
            <a:r>
              <a:rPr kumimoji="0" lang="en-US" altLang="zh-TW" sz="24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n/N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, where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24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n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 is  the number of items to store and N the size of the hash table = average keys per slot.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n/N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Tahoma" pitchFamily="34" charset="0"/>
              </a:rPr>
              <a:t>≤1. To get a reasonable  performance,  n/N&lt;0.5.</a:t>
            </a:r>
          </a:p>
        </p:txBody>
      </p:sp>
    </p:spTree>
    <p:extLst>
      <p:ext uri="{BB962C8B-B14F-4D97-AF65-F5344CB8AC3E}">
        <p14:creationId xmlns:p14="http://schemas.microsoft.com/office/powerpoint/2010/main" val="17554878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59029-BB43-A990-9819-A1E2B118D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Linear Probing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EAEF91-23FC-C062-067C-866F3B63F16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288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1F6519ED-0CF4-C642-A24D-88ED1C2C2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773" y="2137927"/>
            <a:ext cx="4114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Linear probing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 handles collisions by placing the colliding item in the </a:t>
            </a:r>
            <a:r>
              <a:rPr kumimoji="0" lang="en-US" altLang="zh-TW" sz="2400" b="0" i="1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next 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(circularly) available table cell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Each table cell inspected is referred to as a “probe”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Colliding items lump together, causing future collisions to cause a longer sequence of probes</a:t>
            </a:r>
          </a:p>
        </p:txBody>
      </p:sp>
      <p:sp>
        <p:nvSpPr>
          <p:cNvPr id="289" name="Rectangle 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BDDAE9F5-B01F-44E4-FBE1-C158F5301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6618" y="2273344"/>
            <a:ext cx="740892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Example:</a:t>
            </a:r>
          </a:p>
          <a:p>
            <a:pPr marL="639763" marR="0" lvl="1" indent="-2460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h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(</a:t>
            </a:r>
            <a:r>
              <a:rPr kumimoji="0" lang="en-US" altLang="zh-TW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x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) 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ymbol" panose="05050102010706020507" pitchFamily="18" charset="2"/>
                <a:ea typeface="新細明體" panose="02020500000000000000" pitchFamily="18" charset="-120"/>
                <a:cs typeface="+mn-cs"/>
              </a:rPr>
              <a:t>=</a:t>
            </a:r>
            <a:r>
              <a:rPr kumimoji="0" lang="en-US" altLang="zh-TW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 x 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mod</a:t>
            </a:r>
            <a:r>
              <a:rPr kumimoji="0" lang="en-US" altLang="zh-TW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13</a:t>
            </a:r>
          </a:p>
          <a:p>
            <a:pPr marL="639763" marR="0" lvl="1" indent="-2460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Insert keys 18, 41, 22, 44, 59, 32, 31, 73, in this order</a:t>
            </a:r>
          </a:p>
          <a:p>
            <a:pPr marL="639763" marR="0" lvl="1" indent="-2460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h(x)=5, 2, 9, 5, 7, 6, 5, 8</a:t>
            </a:r>
          </a:p>
          <a:p>
            <a:pPr marL="639763" marR="0" lvl="1" indent="-2460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endParaRPr kumimoji="0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90" name="Footer Placeholder 5">
            <a:extLst>
              <a:ext uri="{FF2B5EF4-FFF2-40B4-BE49-F238E27FC236}">
                <a16:creationId xmlns:a16="http://schemas.microsoft.com/office/drawing/2014/main" id="{7BAE080F-C082-3F85-42C7-9CEF4864EE93}"/>
              </a:ext>
            </a:extLst>
          </p:cNvPr>
          <p:cNvSpPr txBox="1">
            <a:spLocks/>
          </p:cNvSpPr>
          <p:nvPr/>
        </p:nvSpPr>
        <p:spPr>
          <a:xfrm>
            <a:off x="5434968" y="6048036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 smtClean="0">
                <a:solidFill>
                  <a:schemeClr val="tx2">
                    <a:shade val="90000"/>
                  </a:schemeClr>
                </a:solidFill>
                <a:latin typeface="Tahoma" panose="020B060403050404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t>Hash Tables</a:t>
            </a:r>
            <a:endParaRPr kumimoji="0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92" name="Rectangle 5">
            <a:extLst>
              <a:ext uri="{FF2B5EF4-FFF2-40B4-BE49-F238E27FC236}">
                <a16:creationId xmlns:a16="http://schemas.microsoft.com/office/drawing/2014/main" id="{9785C7F7-3BB7-B549-B0BC-2F61EC720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1504" y="48780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293" name="Rectangle 6">
            <a:extLst>
              <a:ext uri="{FF2B5EF4-FFF2-40B4-BE49-F238E27FC236}">
                <a16:creationId xmlns:a16="http://schemas.microsoft.com/office/drawing/2014/main" id="{EC20C539-7739-C6FC-A60B-B17E712F7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304" y="48780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294" name="Rectangle 7">
            <a:extLst>
              <a:ext uri="{FF2B5EF4-FFF2-40B4-BE49-F238E27FC236}">
                <a16:creationId xmlns:a16="http://schemas.microsoft.com/office/drawing/2014/main" id="{2C70FDFC-8723-385C-22AC-1FE663FE0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1104" y="48780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295" name="Rectangle 8">
            <a:extLst>
              <a:ext uri="{FF2B5EF4-FFF2-40B4-BE49-F238E27FC236}">
                <a16:creationId xmlns:a16="http://schemas.microsoft.com/office/drawing/2014/main" id="{23B52F70-5681-CD81-1CA8-9AE226F68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5904" y="48780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296" name="Rectangle 9">
            <a:extLst>
              <a:ext uri="{FF2B5EF4-FFF2-40B4-BE49-F238E27FC236}">
                <a16:creationId xmlns:a16="http://schemas.microsoft.com/office/drawing/2014/main" id="{D0C9F6A2-C575-679F-15A8-18EBE8C14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0704" y="48780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297" name="Rectangle 10">
            <a:extLst>
              <a:ext uri="{FF2B5EF4-FFF2-40B4-BE49-F238E27FC236}">
                <a16:creationId xmlns:a16="http://schemas.microsoft.com/office/drawing/2014/main" id="{C8AEAC48-0028-3A59-0A36-2185A929D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5504" y="48780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298" name="Rectangle 11">
            <a:extLst>
              <a:ext uri="{FF2B5EF4-FFF2-40B4-BE49-F238E27FC236}">
                <a16:creationId xmlns:a16="http://schemas.microsoft.com/office/drawing/2014/main" id="{33D24FF3-DBC5-CF30-122F-83AE7C64B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0304" y="48780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299" name="Rectangle 12">
            <a:extLst>
              <a:ext uri="{FF2B5EF4-FFF2-40B4-BE49-F238E27FC236}">
                <a16:creationId xmlns:a16="http://schemas.microsoft.com/office/drawing/2014/main" id="{CF0EBB7B-C5FF-8EF0-0DE8-816C8C389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5104" y="48780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300" name="Rectangle 13">
            <a:extLst>
              <a:ext uri="{FF2B5EF4-FFF2-40B4-BE49-F238E27FC236}">
                <a16:creationId xmlns:a16="http://schemas.microsoft.com/office/drawing/2014/main" id="{940D98A1-8779-879C-27B4-E32C54D6A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9904" y="48780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 </a:t>
            </a:r>
          </a:p>
        </p:txBody>
      </p:sp>
      <p:sp>
        <p:nvSpPr>
          <p:cNvPr id="301" name="Rectangle 14">
            <a:extLst>
              <a:ext uri="{FF2B5EF4-FFF2-40B4-BE49-F238E27FC236}">
                <a16:creationId xmlns:a16="http://schemas.microsoft.com/office/drawing/2014/main" id="{1BA886D1-5045-1B4F-7424-1CDD3815C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54704" y="48780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302" name="Rectangle 15">
            <a:extLst>
              <a:ext uri="{FF2B5EF4-FFF2-40B4-BE49-F238E27FC236}">
                <a16:creationId xmlns:a16="http://schemas.microsoft.com/office/drawing/2014/main" id="{8451BAED-659A-E7D4-6AAC-DAE6E1E4F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9504" y="48780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303" name="Rectangle 16">
            <a:extLst>
              <a:ext uri="{FF2B5EF4-FFF2-40B4-BE49-F238E27FC236}">
                <a16:creationId xmlns:a16="http://schemas.microsoft.com/office/drawing/2014/main" id="{28A77347-1C7A-CCF6-BEBF-C3C455461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4304" y="48780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304" name="Rectangle 17">
            <a:extLst>
              <a:ext uri="{FF2B5EF4-FFF2-40B4-BE49-F238E27FC236}">
                <a16:creationId xmlns:a16="http://schemas.microsoft.com/office/drawing/2014/main" id="{C86C4AA7-2C96-3075-7602-D85D973C7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9104" y="48780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305" name="Text Box 18">
            <a:extLst>
              <a:ext uri="{FF2B5EF4-FFF2-40B4-BE49-F238E27FC236}">
                <a16:creationId xmlns:a16="http://schemas.microsoft.com/office/drawing/2014/main" id="{3C22E402-15BF-0911-CA23-8D9616535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4679" y="514474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306" name="Text Box 19">
            <a:extLst>
              <a:ext uri="{FF2B5EF4-FFF2-40B4-BE49-F238E27FC236}">
                <a16:creationId xmlns:a16="http://schemas.microsoft.com/office/drawing/2014/main" id="{2EFB916D-D1AC-53EA-E4B2-11DB9219D3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304" y="514474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07" name="Text Box 20">
            <a:extLst>
              <a:ext uri="{FF2B5EF4-FFF2-40B4-BE49-F238E27FC236}">
                <a16:creationId xmlns:a16="http://schemas.microsoft.com/office/drawing/2014/main" id="{9B609351-CC44-E829-1EDA-6DF1C774C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7929" y="514474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08" name="Text Box 21">
            <a:extLst>
              <a:ext uri="{FF2B5EF4-FFF2-40B4-BE49-F238E27FC236}">
                <a16:creationId xmlns:a16="http://schemas.microsoft.com/office/drawing/2014/main" id="{2B6F9B52-DB3F-E042-A574-CE3FAF141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554" y="514474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309" name="Text Box 22">
            <a:extLst>
              <a:ext uri="{FF2B5EF4-FFF2-40B4-BE49-F238E27FC236}">
                <a16:creationId xmlns:a16="http://schemas.microsoft.com/office/drawing/2014/main" id="{558DE940-AE43-5702-D661-83617B41F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179" y="514474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10" name="Text Box 23">
            <a:extLst>
              <a:ext uri="{FF2B5EF4-FFF2-40B4-BE49-F238E27FC236}">
                <a16:creationId xmlns:a16="http://schemas.microsoft.com/office/drawing/2014/main" id="{275F8210-3707-C80B-E688-EDB130C7DA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2804" y="514474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311" name="Text Box 24">
            <a:extLst>
              <a:ext uri="{FF2B5EF4-FFF2-40B4-BE49-F238E27FC236}">
                <a16:creationId xmlns:a16="http://schemas.microsoft.com/office/drawing/2014/main" id="{90BCC285-560D-762D-60BF-476F0183B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429" y="514474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312" name="Text Box 25">
            <a:extLst>
              <a:ext uri="{FF2B5EF4-FFF2-40B4-BE49-F238E27FC236}">
                <a16:creationId xmlns:a16="http://schemas.microsoft.com/office/drawing/2014/main" id="{147DAA10-8C16-D67F-DDDD-6856F224F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6054" y="514474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313" name="Text Box 26">
            <a:extLst>
              <a:ext uri="{FF2B5EF4-FFF2-40B4-BE49-F238E27FC236}">
                <a16:creationId xmlns:a16="http://schemas.microsoft.com/office/drawing/2014/main" id="{B380CAA0-DB2B-A222-8086-8CFA066CF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7679" y="514474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314" name="Text Box 27">
            <a:extLst>
              <a:ext uri="{FF2B5EF4-FFF2-40B4-BE49-F238E27FC236}">
                <a16:creationId xmlns:a16="http://schemas.microsoft.com/office/drawing/2014/main" id="{0435D33D-BDF1-2860-9270-3D9A8AB4D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9304" y="514474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315" name="Text Box 28">
            <a:extLst>
              <a:ext uri="{FF2B5EF4-FFF2-40B4-BE49-F238E27FC236}">
                <a16:creationId xmlns:a16="http://schemas.microsoft.com/office/drawing/2014/main" id="{93879107-7650-B660-B769-F256B5DD3F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3779" y="5144748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316" name="Text Box 29">
            <a:extLst>
              <a:ext uri="{FF2B5EF4-FFF2-40B4-BE49-F238E27FC236}">
                <a16:creationId xmlns:a16="http://schemas.microsoft.com/office/drawing/2014/main" id="{BAC4D2AE-3422-A966-ED82-DB401CD120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5404" y="5144748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317" name="Text Box 30">
            <a:extLst>
              <a:ext uri="{FF2B5EF4-FFF2-40B4-BE49-F238E27FC236}">
                <a16:creationId xmlns:a16="http://schemas.microsoft.com/office/drawing/2014/main" id="{83D7BFDE-6C0D-3277-39AB-8C8004EE8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77029" y="5144748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318" name="Rectangle 31">
            <a:extLst>
              <a:ext uri="{FF2B5EF4-FFF2-40B4-BE49-F238E27FC236}">
                <a16:creationId xmlns:a16="http://schemas.microsoft.com/office/drawing/2014/main" id="{869103C4-BC29-7066-CD00-DAEA9F01D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1504" y="60972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319" name="Rectangle 32">
            <a:extLst>
              <a:ext uri="{FF2B5EF4-FFF2-40B4-BE49-F238E27FC236}">
                <a16:creationId xmlns:a16="http://schemas.microsoft.com/office/drawing/2014/main" id="{0C69ED34-6B88-72D3-3744-FA9A2DD90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304" y="60972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320" name="Rectangle 33">
            <a:extLst>
              <a:ext uri="{FF2B5EF4-FFF2-40B4-BE49-F238E27FC236}">
                <a16:creationId xmlns:a16="http://schemas.microsoft.com/office/drawing/2014/main" id="{D7B5544B-50A9-1F50-4A80-EE797EFF2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1104" y="60972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41</a:t>
            </a:r>
          </a:p>
        </p:txBody>
      </p:sp>
      <p:sp>
        <p:nvSpPr>
          <p:cNvPr id="321" name="Rectangle 34">
            <a:extLst>
              <a:ext uri="{FF2B5EF4-FFF2-40B4-BE49-F238E27FC236}">
                <a16:creationId xmlns:a16="http://schemas.microsoft.com/office/drawing/2014/main" id="{A9A410DD-ACCB-10A8-D968-4F98997FC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5904" y="60972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322" name="Rectangle 35">
            <a:extLst>
              <a:ext uri="{FF2B5EF4-FFF2-40B4-BE49-F238E27FC236}">
                <a16:creationId xmlns:a16="http://schemas.microsoft.com/office/drawing/2014/main" id="{4BB7A20D-3C6A-10FF-EF0C-790928633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0704" y="60972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323" name="Rectangle 36">
            <a:extLst>
              <a:ext uri="{FF2B5EF4-FFF2-40B4-BE49-F238E27FC236}">
                <a16:creationId xmlns:a16="http://schemas.microsoft.com/office/drawing/2014/main" id="{CED2540B-964B-2D9B-E85D-33952F672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5504" y="60972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18</a:t>
            </a:r>
          </a:p>
        </p:txBody>
      </p:sp>
      <p:sp>
        <p:nvSpPr>
          <p:cNvPr id="324" name="Rectangle 37">
            <a:extLst>
              <a:ext uri="{FF2B5EF4-FFF2-40B4-BE49-F238E27FC236}">
                <a16:creationId xmlns:a16="http://schemas.microsoft.com/office/drawing/2014/main" id="{F5B2BC34-D839-AEEF-3054-B31B36428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0304" y="60972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44</a:t>
            </a:r>
          </a:p>
        </p:txBody>
      </p:sp>
      <p:sp>
        <p:nvSpPr>
          <p:cNvPr id="325" name="Rectangle 38">
            <a:extLst>
              <a:ext uri="{FF2B5EF4-FFF2-40B4-BE49-F238E27FC236}">
                <a16:creationId xmlns:a16="http://schemas.microsoft.com/office/drawing/2014/main" id="{5685A64E-FF0E-0E2B-2049-6BC25947B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5104" y="60972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59</a:t>
            </a:r>
          </a:p>
        </p:txBody>
      </p:sp>
      <p:sp>
        <p:nvSpPr>
          <p:cNvPr id="326" name="Rectangle 39">
            <a:extLst>
              <a:ext uri="{FF2B5EF4-FFF2-40B4-BE49-F238E27FC236}">
                <a16:creationId xmlns:a16="http://schemas.microsoft.com/office/drawing/2014/main" id="{DFE928E0-9D30-D3E5-8BCA-47E213EB8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9904" y="60972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32</a:t>
            </a:r>
          </a:p>
        </p:txBody>
      </p:sp>
      <p:sp>
        <p:nvSpPr>
          <p:cNvPr id="327" name="Rectangle 40">
            <a:extLst>
              <a:ext uri="{FF2B5EF4-FFF2-40B4-BE49-F238E27FC236}">
                <a16:creationId xmlns:a16="http://schemas.microsoft.com/office/drawing/2014/main" id="{11E93DE9-AD7F-DC91-0F22-FBBC12654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54704" y="60972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22</a:t>
            </a:r>
          </a:p>
        </p:txBody>
      </p:sp>
      <p:sp>
        <p:nvSpPr>
          <p:cNvPr id="328" name="Rectangle 41">
            <a:extLst>
              <a:ext uri="{FF2B5EF4-FFF2-40B4-BE49-F238E27FC236}">
                <a16:creationId xmlns:a16="http://schemas.microsoft.com/office/drawing/2014/main" id="{FDEDD52B-1CE1-028D-2D91-A374997A3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9504" y="60972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31</a:t>
            </a:r>
          </a:p>
        </p:txBody>
      </p:sp>
      <p:sp>
        <p:nvSpPr>
          <p:cNvPr id="329" name="Rectangle 42">
            <a:extLst>
              <a:ext uri="{FF2B5EF4-FFF2-40B4-BE49-F238E27FC236}">
                <a16:creationId xmlns:a16="http://schemas.microsoft.com/office/drawing/2014/main" id="{381A373C-72C6-4F94-7B97-7D7D6C170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4304" y="60972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73</a:t>
            </a:r>
          </a:p>
        </p:txBody>
      </p:sp>
      <p:sp>
        <p:nvSpPr>
          <p:cNvPr id="330" name="Rectangle 43">
            <a:extLst>
              <a:ext uri="{FF2B5EF4-FFF2-40B4-BE49-F238E27FC236}">
                <a16:creationId xmlns:a16="http://schemas.microsoft.com/office/drawing/2014/main" id="{518307E5-7398-C965-542D-B634CCB38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69104" y="609724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331" name="Text Box 44">
            <a:extLst>
              <a:ext uri="{FF2B5EF4-FFF2-40B4-BE49-F238E27FC236}">
                <a16:creationId xmlns:a16="http://schemas.microsoft.com/office/drawing/2014/main" id="{3C194B20-E505-DA95-A12F-97371B23E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4679" y="636394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332" name="Text Box 45">
            <a:extLst>
              <a:ext uri="{FF2B5EF4-FFF2-40B4-BE49-F238E27FC236}">
                <a16:creationId xmlns:a16="http://schemas.microsoft.com/office/drawing/2014/main" id="{47BFBA2F-7482-A1BD-9A0C-DDB036524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304" y="636394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333" name="Text Box 46">
            <a:extLst>
              <a:ext uri="{FF2B5EF4-FFF2-40B4-BE49-F238E27FC236}">
                <a16:creationId xmlns:a16="http://schemas.microsoft.com/office/drawing/2014/main" id="{5A28AB27-2F6A-DFA6-0A1F-4E76A76A8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7929" y="636394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34" name="Text Box 47">
            <a:extLst>
              <a:ext uri="{FF2B5EF4-FFF2-40B4-BE49-F238E27FC236}">
                <a16:creationId xmlns:a16="http://schemas.microsoft.com/office/drawing/2014/main" id="{96901F3E-A12B-C7E3-BF8D-3F18C023F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554" y="636394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335" name="Text Box 48">
            <a:extLst>
              <a:ext uri="{FF2B5EF4-FFF2-40B4-BE49-F238E27FC236}">
                <a16:creationId xmlns:a16="http://schemas.microsoft.com/office/drawing/2014/main" id="{D7DBA012-C38C-0193-2CEB-7215DA2C5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1179" y="636394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336" name="Text Box 49">
            <a:extLst>
              <a:ext uri="{FF2B5EF4-FFF2-40B4-BE49-F238E27FC236}">
                <a16:creationId xmlns:a16="http://schemas.microsoft.com/office/drawing/2014/main" id="{76A150D1-F0E3-1B1B-3964-77573E1DE8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2804" y="636394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337" name="Text Box 50">
            <a:extLst>
              <a:ext uri="{FF2B5EF4-FFF2-40B4-BE49-F238E27FC236}">
                <a16:creationId xmlns:a16="http://schemas.microsoft.com/office/drawing/2014/main" id="{379ED864-2C93-EF05-D27D-154BAA06A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429" y="636394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338" name="Text Box 51">
            <a:extLst>
              <a:ext uri="{FF2B5EF4-FFF2-40B4-BE49-F238E27FC236}">
                <a16:creationId xmlns:a16="http://schemas.microsoft.com/office/drawing/2014/main" id="{100DA454-DA7D-C84F-4695-1E500B5F9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6054" y="636394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339" name="Text Box 52">
            <a:extLst>
              <a:ext uri="{FF2B5EF4-FFF2-40B4-BE49-F238E27FC236}">
                <a16:creationId xmlns:a16="http://schemas.microsoft.com/office/drawing/2014/main" id="{62614FD9-2C21-72AF-B111-B4C180F0B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7679" y="636394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340" name="Text Box 53">
            <a:extLst>
              <a:ext uri="{FF2B5EF4-FFF2-40B4-BE49-F238E27FC236}">
                <a16:creationId xmlns:a16="http://schemas.microsoft.com/office/drawing/2014/main" id="{00C1CC20-C8A6-C18F-EF7E-6EFD54DBF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9304" y="6363948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341" name="Text Box 54">
            <a:extLst>
              <a:ext uri="{FF2B5EF4-FFF2-40B4-BE49-F238E27FC236}">
                <a16:creationId xmlns:a16="http://schemas.microsoft.com/office/drawing/2014/main" id="{4A56CA41-610B-74A9-83DB-EF11CDFCC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3779" y="6363948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342" name="Text Box 55">
            <a:extLst>
              <a:ext uri="{FF2B5EF4-FFF2-40B4-BE49-F238E27FC236}">
                <a16:creationId xmlns:a16="http://schemas.microsoft.com/office/drawing/2014/main" id="{890C0517-57C9-254C-4F51-38728CE5F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75404" y="6363948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343" name="Text Box 56">
            <a:extLst>
              <a:ext uri="{FF2B5EF4-FFF2-40B4-BE49-F238E27FC236}">
                <a16:creationId xmlns:a16="http://schemas.microsoft.com/office/drawing/2014/main" id="{5501A6A7-B5DA-94A4-60FC-D1E4FF65D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77029" y="6363948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344" name="AutoShape 57">
            <a:extLst>
              <a:ext uri="{FF2B5EF4-FFF2-40B4-BE49-F238E27FC236}">
                <a16:creationId xmlns:a16="http://schemas.microsoft.com/office/drawing/2014/main" id="{2D75B0CD-E98D-6919-FA61-0444506ED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5504" y="5640048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2857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04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" grpId="0" animBg="1"/>
      <p:bldP spid="323" grpId="0" animBg="1"/>
      <p:bldP spid="324" grpId="0" animBg="1"/>
      <p:bldP spid="325" grpId="0" animBg="1"/>
      <p:bldP spid="326" grpId="0" animBg="1"/>
      <p:bldP spid="327" grpId="0" animBg="1"/>
      <p:bldP spid="328" grpId="0" animBg="1"/>
      <p:bldP spid="329" grpId="0" animBg="1"/>
      <p:bldP spid="34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CBD4C-5184-F049-F212-FFA40F776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Search with Linear Probing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EE0A80-728D-4180-BDF4-DE2513955C5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40677C0A-6B8C-5A3D-5CEA-7B52A90B8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744" y="2109349"/>
            <a:ext cx="6419056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Consider a hash table </a:t>
            </a:r>
            <a:r>
              <a:rPr kumimoji="0" lang="en-US" altLang="zh-TW" sz="2400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A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 that uses linear probing</a:t>
            </a:r>
          </a:p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get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(</a:t>
            </a:r>
            <a:r>
              <a:rPr kumimoji="0" lang="en-US" altLang="zh-TW" sz="2400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k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)</a:t>
            </a:r>
          </a:p>
          <a:p>
            <a:pPr marL="639763" marR="0" lvl="1" indent="-2460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We start at cell </a:t>
            </a:r>
            <a:r>
              <a:rPr kumimoji="0" lang="en-US" altLang="zh-TW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h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(</a:t>
            </a:r>
            <a:r>
              <a:rPr kumimoji="0" lang="en-US" altLang="zh-TW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k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) </a:t>
            </a:r>
            <a:endParaRPr kumimoji="0" lang="en-US" altLang="zh-TW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ea typeface="新細明體" panose="02020500000000000000" pitchFamily="18" charset="-120"/>
              <a:cs typeface="+mn-cs"/>
            </a:endParaRPr>
          </a:p>
          <a:p>
            <a:pPr marL="639763" marR="0" lvl="1" indent="-2460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We probe consecutive locations until one of the following occurs</a:t>
            </a:r>
          </a:p>
          <a:p>
            <a:pPr marL="914400" marR="0" lvl="2" indent="-2460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9DD9"/>
              </a:buClr>
              <a:buSzPct val="70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An item with key </a:t>
            </a:r>
            <a:r>
              <a:rPr kumimoji="0" lang="en-US" altLang="zh-TW" sz="2400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k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 is found, or</a:t>
            </a:r>
          </a:p>
          <a:p>
            <a:pPr marL="914400" marR="0" lvl="2" indent="-2460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9DD9"/>
              </a:buClr>
              <a:buSzPct val="70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An empty cell is found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, or</a:t>
            </a:r>
          </a:p>
          <a:p>
            <a:pPr marL="914400" marR="0" lvl="2" indent="-2460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9DD9"/>
              </a:buClr>
              <a:buSzPct val="70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2400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N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 cells have been unsuccessfully probed </a:t>
            </a:r>
          </a:p>
          <a:p>
            <a:pPr marL="639763" marR="0" lvl="1" indent="-2460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rgbClr val="1EA467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To ensure the efficiency, if k is not in the table, we want to find an empty cell as soon as possible. The load factor can NOT be close to 1.</a:t>
            </a: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31910B21-06F4-B6EE-3190-FB585BFBB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872" y="1835979"/>
            <a:ext cx="4458072" cy="57061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defTabSz="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285750" defTabSz="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285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285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285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285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E2D700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zh-TW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Algorithm</a:t>
            </a:r>
            <a:r>
              <a:rPr lang="en-US" altLang="zh-TW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b="1" i="1" dirty="0">
                <a:solidFill>
                  <a:srgbClr val="04617B"/>
                </a:solidFill>
                <a:latin typeface="Times New Roman" panose="02020603050405020304" pitchFamily="18" charset="0"/>
              </a:rPr>
              <a:t>get</a:t>
            </a:r>
            <a:r>
              <a:rPr lang="en-US" altLang="zh-TW" dirty="0">
                <a:solidFill>
                  <a:srgbClr val="04617B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TW" b="1" i="1" dirty="0">
                <a:solidFill>
                  <a:srgbClr val="04617B"/>
                </a:solidFill>
                <a:latin typeface="Times New Roman" panose="02020603050405020304" pitchFamily="18" charset="0"/>
              </a:rPr>
              <a:t>k</a:t>
            </a:r>
            <a:r>
              <a:rPr lang="en-US" altLang="zh-TW" dirty="0">
                <a:solidFill>
                  <a:srgbClr val="04617B"/>
                </a:solidFill>
                <a:latin typeface="Times New Roman" panose="02020603050405020304" pitchFamily="18" charset="0"/>
              </a:rPr>
              <a:t>)	</a:t>
            </a:r>
          </a:p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E2D700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zh-TW" dirty="0">
                <a:solidFill>
                  <a:srgbClr val="04617B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TW" b="1" i="1" dirty="0" err="1">
                <a:solidFill>
                  <a:srgbClr val="009DD9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009DD9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</a:t>
            </a:r>
            <a:r>
              <a:rPr lang="en-US" altLang="zh-TW" b="1" i="1" dirty="0">
                <a:solidFill>
                  <a:srgbClr val="009DD9"/>
                </a:solidFill>
                <a:latin typeface="Times New Roman" panose="02020603050405020304" pitchFamily="18" charset="0"/>
              </a:rPr>
              <a:t> h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TW" b="1" i="1" dirty="0">
                <a:solidFill>
                  <a:srgbClr val="009DD9"/>
                </a:solidFill>
                <a:latin typeface="Times New Roman" panose="02020603050405020304" pitchFamily="18" charset="0"/>
              </a:rPr>
              <a:t>k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)</a:t>
            </a:r>
          </a:p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E2D700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TW" b="1" i="1" dirty="0">
                <a:solidFill>
                  <a:srgbClr val="009DD9"/>
                </a:solidFill>
                <a:latin typeface="Times New Roman" panose="02020603050405020304" pitchFamily="18" charset="0"/>
              </a:rPr>
              <a:t>p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009DD9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</a:t>
            </a:r>
            <a:r>
              <a:rPr lang="en-US" altLang="zh-TW" b="1" i="1" dirty="0">
                <a:solidFill>
                  <a:srgbClr val="009DD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0</a:t>
            </a:r>
          </a:p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E2D700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zh-TW" dirty="0">
                <a:solidFill>
                  <a:srgbClr val="04617B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TW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repeat</a:t>
            </a:r>
          </a:p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E2D700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zh-TW" b="1" dirty="0">
                <a:solidFill>
                  <a:srgbClr val="000000"/>
                </a:solidFill>
                <a:latin typeface="Times New Roman" panose="02020603050405020304" pitchFamily="18" charset="0"/>
              </a:rPr>
              <a:t>		</a:t>
            </a:r>
            <a:r>
              <a:rPr lang="en-US" altLang="zh-TW" b="1" i="1" dirty="0">
                <a:solidFill>
                  <a:srgbClr val="009DD9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009DD9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</a:t>
            </a:r>
            <a:r>
              <a:rPr lang="en-US" altLang="zh-TW" b="1" i="1" dirty="0">
                <a:solidFill>
                  <a:srgbClr val="009DD9"/>
                </a:solidFill>
                <a:latin typeface="Times New Roman" panose="02020603050405020304" pitchFamily="18" charset="0"/>
              </a:rPr>
              <a:t> A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[</a:t>
            </a:r>
            <a:r>
              <a:rPr lang="en-US" altLang="zh-TW" b="1" i="1" dirty="0" err="1">
                <a:solidFill>
                  <a:srgbClr val="009DD9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]</a:t>
            </a:r>
          </a:p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E2D700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		</a:t>
            </a:r>
            <a:r>
              <a:rPr lang="en-US" altLang="zh-TW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if </a:t>
            </a:r>
            <a:r>
              <a:rPr lang="en-US" altLang="zh-TW" b="1" i="1" dirty="0">
                <a:solidFill>
                  <a:srgbClr val="009DD9"/>
                </a:solidFill>
                <a:latin typeface="Times New Roman" panose="02020603050405020304" pitchFamily="18" charset="0"/>
              </a:rPr>
              <a:t>c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009DD9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009DD9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</a:t>
            </a:r>
          </a:p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E2D700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zh-TW" dirty="0">
                <a:solidFill>
                  <a:srgbClr val="009DD9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			</a:t>
            </a:r>
            <a:r>
              <a:rPr lang="en-US" altLang="zh-TW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return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b="1" i="1" dirty="0">
                <a:solidFill>
                  <a:srgbClr val="009DD9"/>
                </a:solidFill>
                <a:latin typeface="Times New Roman" panose="02020603050405020304" pitchFamily="18" charset="0"/>
              </a:rPr>
              <a:t>null</a:t>
            </a:r>
            <a:endParaRPr lang="en-US" altLang="zh-TW" b="1" dirty="0">
              <a:solidFill>
                <a:srgbClr val="009DD9"/>
              </a:solidFill>
              <a:latin typeface="Times New Roman" panose="02020603050405020304" pitchFamily="18" charset="0"/>
            </a:endParaRPr>
          </a:p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E2D700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zh-TW" b="1" dirty="0">
                <a:solidFill>
                  <a:srgbClr val="000000"/>
                </a:solidFill>
                <a:latin typeface="Times New Roman" panose="02020603050405020304" pitchFamily="18" charset="0"/>
              </a:rPr>
              <a:t>		 else if </a:t>
            </a:r>
            <a:r>
              <a:rPr lang="en-US" altLang="zh-TW" b="1" i="1" dirty="0" err="1">
                <a:solidFill>
                  <a:srgbClr val="009DD9"/>
                </a:solidFill>
                <a:latin typeface="Times New Roman" panose="02020603050405020304" pitchFamily="18" charset="0"/>
              </a:rPr>
              <a:t>c.key</a:t>
            </a:r>
            <a:r>
              <a:rPr lang="en-US" altLang="zh-TW" b="1" i="1" dirty="0">
                <a:solidFill>
                  <a:srgbClr val="009DD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() </a:t>
            </a:r>
            <a:r>
              <a:rPr lang="en-US" altLang="zh-TW" dirty="0">
                <a:solidFill>
                  <a:srgbClr val="009DD9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b="1" i="1" dirty="0">
                <a:solidFill>
                  <a:srgbClr val="009DD9"/>
                </a:solidFill>
                <a:latin typeface="Times New Roman" panose="02020603050405020304" pitchFamily="18" charset="0"/>
              </a:rPr>
              <a:t>k</a:t>
            </a:r>
          </a:p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E2D700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zh-TW" b="1" i="1" dirty="0">
                <a:solidFill>
                  <a:srgbClr val="009DD9"/>
                </a:solidFill>
                <a:latin typeface="Times New Roman" panose="02020603050405020304" pitchFamily="18" charset="0"/>
              </a:rPr>
              <a:t>			</a:t>
            </a:r>
            <a:r>
              <a:rPr lang="en-US" altLang="zh-TW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return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b="1" i="1" dirty="0" err="1">
                <a:solidFill>
                  <a:srgbClr val="009DD9"/>
                </a:solidFill>
                <a:latin typeface="Times New Roman" panose="02020603050405020304" pitchFamily="18" charset="0"/>
              </a:rPr>
              <a:t>c.element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()</a:t>
            </a:r>
            <a:endParaRPr lang="en-US" altLang="zh-TW" dirty="0">
              <a:solidFill>
                <a:srgbClr val="04617B"/>
              </a:solidFill>
              <a:latin typeface="Times New Roman" panose="02020603050405020304" pitchFamily="18" charset="0"/>
            </a:endParaRPr>
          </a:p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E2D700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zh-TW" b="1" dirty="0">
                <a:solidFill>
                  <a:srgbClr val="000000"/>
                </a:solidFill>
                <a:latin typeface="Times New Roman" panose="02020603050405020304" pitchFamily="18" charset="0"/>
              </a:rPr>
              <a:t>		else</a:t>
            </a:r>
          </a:p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E2D700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zh-TW" b="1" dirty="0">
                <a:solidFill>
                  <a:srgbClr val="000000"/>
                </a:solidFill>
                <a:latin typeface="Times New Roman" panose="02020603050405020304" pitchFamily="18" charset="0"/>
              </a:rPr>
              <a:t>			</a:t>
            </a:r>
            <a:r>
              <a:rPr lang="en-US" altLang="zh-TW" b="1" i="1" dirty="0" err="1">
                <a:solidFill>
                  <a:srgbClr val="009DD9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009DD9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</a:t>
            </a:r>
            <a:r>
              <a:rPr lang="en-US" altLang="zh-TW" b="1" i="1" dirty="0">
                <a:solidFill>
                  <a:srgbClr val="009DD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TW" b="1" i="1" dirty="0" err="1">
                <a:solidFill>
                  <a:srgbClr val="009DD9"/>
                </a:solidFill>
                <a:latin typeface="Times New Roman" panose="02020603050405020304" pitchFamily="18" charset="0"/>
              </a:rPr>
              <a:t>i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009DD9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+</a:t>
            </a:r>
            <a:r>
              <a:rPr lang="en-US" altLang="zh-TW" b="1" i="1" dirty="0">
                <a:solidFill>
                  <a:srgbClr val="009DD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1)</a:t>
            </a:r>
            <a:r>
              <a:rPr lang="en-US" altLang="zh-TW" b="1" i="1" dirty="0">
                <a:solidFill>
                  <a:srgbClr val="009DD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mod</a:t>
            </a:r>
            <a:r>
              <a:rPr lang="en-US" altLang="zh-TW" b="1" i="1" dirty="0">
                <a:solidFill>
                  <a:srgbClr val="009DD9"/>
                </a:solidFill>
                <a:latin typeface="Times New Roman" panose="02020603050405020304" pitchFamily="18" charset="0"/>
              </a:rPr>
              <a:t> N</a:t>
            </a:r>
            <a:endParaRPr lang="en-US" altLang="zh-TW" dirty="0">
              <a:solidFill>
                <a:srgbClr val="009DD9"/>
              </a:solidFill>
              <a:latin typeface="Times New Roman" panose="02020603050405020304" pitchFamily="18" charset="0"/>
            </a:endParaRPr>
          </a:p>
          <a:p>
            <a:pPr lvl="1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E2D700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zh-TW" b="1" dirty="0">
                <a:solidFill>
                  <a:srgbClr val="000000"/>
                </a:solidFill>
                <a:latin typeface="Times New Roman" panose="02020603050405020304" pitchFamily="18" charset="0"/>
              </a:rPr>
              <a:t>		</a:t>
            </a:r>
            <a:r>
              <a:rPr lang="en-US" altLang="zh-TW" b="1" i="1" dirty="0">
                <a:solidFill>
                  <a:srgbClr val="009DD9"/>
                </a:solidFill>
                <a:latin typeface="Times New Roman" panose="02020603050405020304" pitchFamily="18" charset="0"/>
              </a:rPr>
              <a:t>p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009DD9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</a:t>
            </a:r>
            <a:r>
              <a:rPr lang="en-US" altLang="zh-TW" b="1" i="1" dirty="0">
                <a:solidFill>
                  <a:srgbClr val="009DD9"/>
                </a:solidFill>
                <a:latin typeface="Times New Roman" panose="02020603050405020304" pitchFamily="18" charset="0"/>
              </a:rPr>
              <a:t> p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009DD9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+</a:t>
            </a:r>
            <a:r>
              <a:rPr lang="en-US" altLang="zh-TW" b="1" i="1" dirty="0">
                <a:solidFill>
                  <a:srgbClr val="009DD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1</a:t>
            </a:r>
          </a:p>
          <a:p>
            <a:pPr lvl="1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E2D700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zh-TW" b="1" dirty="0">
                <a:solidFill>
                  <a:srgbClr val="000000"/>
                </a:solidFill>
                <a:latin typeface="Times New Roman" panose="02020603050405020304" pitchFamily="18" charset="0"/>
              </a:rPr>
              <a:t>until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 	 </a:t>
            </a:r>
            <a:r>
              <a:rPr lang="en-US" altLang="zh-TW" b="1" i="1" dirty="0">
                <a:solidFill>
                  <a:srgbClr val="009DD9"/>
                </a:solidFill>
                <a:latin typeface="Times New Roman" panose="02020603050405020304" pitchFamily="18" charset="0"/>
              </a:rPr>
              <a:t>p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009DD9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b="1" i="1" dirty="0">
                <a:solidFill>
                  <a:srgbClr val="009DD9"/>
                </a:solidFill>
                <a:latin typeface="Times New Roman" panose="02020603050405020304" pitchFamily="18" charset="0"/>
              </a:rPr>
              <a:t>N</a:t>
            </a:r>
          </a:p>
          <a:p>
            <a:pPr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E2D700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zh-TW" dirty="0">
                <a:solidFill>
                  <a:srgbClr val="009DD9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	</a:t>
            </a:r>
            <a:r>
              <a:rPr lang="en-US" altLang="zh-TW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return</a:t>
            </a:r>
            <a:r>
              <a:rPr lang="en-US" altLang="zh-TW" dirty="0">
                <a:solidFill>
                  <a:srgbClr val="009DD9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b="1" i="1" dirty="0">
                <a:solidFill>
                  <a:srgbClr val="009DD9"/>
                </a:solidFill>
                <a:latin typeface="Times New Roman" panose="02020603050405020304" pitchFamily="18" charset="0"/>
              </a:rPr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25980590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4C0BB-4D1B-4679-2C97-C8F5D9F09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panose="02020500000000000000" pitchFamily="18" charset="-120"/>
              </a:rPr>
              <a:t>Example Search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5A8E65-3421-59A1-7E5D-3F18C596F1D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9" name="Rectangle 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C990DF3D-B6DC-CA6F-C222-F5FF48A0E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613" y="1860230"/>
            <a:ext cx="3810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Search for 73:</a:t>
            </a:r>
          </a:p>
          <a:p>
            <a:pPr marL="639763" marR="0" lvl="1" indent="-2460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3200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h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(</a:t>
            </a:r>
            <a:r>
              <a:rPr kumimoji="0" lang="en-US" altLang="zh-TW" sz="3200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73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)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ymbol" panose="05050102010706020507" pitchFamily="18" charset="2"/>
                <a:ea typeface="新細明體" panose="02020500000000000000" pitchFamily="18" charset="-120"/>
                <a:cs typeface="+mn-cs"/>
              </a:rPr>
              <a:t>=8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ea typeface="新細明體" panose="02020500000000000000" pitchFamily="18" charset="-120"/>
              <a:cs typeface="+mn-cs"/>
            </a:endParaRPr>
          </a:p>
          <a:p>
            <a:pPr marL="639763" marR="0" lvl="1" indent="-2460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2" name="Rectangle 31">
            <a:extLst>
              <a:ext uri="{FF2B5EF4-FFF2-40B4-BE49-F238E27FC236}">
                <a16:creationId xmlns:a16="http://schemas.microsoft.com/office/drawing/2014/main" id="{750385F5-9137-A7EC-0829-10E3D45D2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0613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43" name="Rectangle 32">
            <a:extLst>
              <a:ext uri="{FF2B5EF4-FFF2-40B4-BE49-F238E27FC236}">
                <a16:creationId xmlns:a16="http://schemas.microsoft.com/office/drawing/2014/main" id="{C028E8FD-EBAD-8ABF-B64B-30FEB704A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5413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44" name="Rectangle 33">
            <a:extLst>
              <a:ext uri="{FF2B5EF4-FFF2-40B4-BE49-F238E27FC236}">
                <a16:creationId xmlns:a16="http://schemas.microsoft.com/office/drawing/2014/main" id="{6D70F819-89A8-2EE3-CC73-C33BCE0C9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0213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41</a:t>
            </a:r>
          </a:p>
        </p:txBody>
      </p:sp>
      <p:sp>
        <p:nvSpPr>
          <p:cNvPr id="45" name="Rectangle 34">
            <a:extLst>
              <a:ext uri="{FF2B5EF4-FFF2-40B4-BE49-F238E27FC236}">
                <a16:creationId xmlns:a16="http://schemas.microsoft.com/office/drawing/2014/main" id="{DEC149E3-3BE8-B332-89DF-2FCB80C51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5013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46" name="Rectangle 35">
            <a:extLst>
              <a:ext uri="{FF2B5EF4-FFF2-40B4-BE49-F238E27FC236}">
                <a16:creationId xmlns:a16="http://schemas.microsoft.com/office/drawing/2014/main" id="{DA6B16EA-C0AF-9377-C5CD-625B329C7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9813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47" name="Rectangle 36">
            <a:extLst>
              <a:ext uri="{FF2B5EF4-FFF2-40B4-BE49-F238E27FC236}">
                <a16:creationId xmlns:a16="http://schemas.microsoft.com/office/drawing/2014/main" id="{C8F42202-318B-6AD3-D94B-753DEC2AF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4613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18</a:t>
            </a:r>
          </a:p>
        </p:txBody>
      </p:sp>
      <p:sp>
        <p:nvSpPr>
          <p:cNvPr id="48" name="Rectangle 37">
            <a:extLst>
              <a:ext uri="{FF2B5EF4-FFF2-40B4-BE49-F238E27FC236}">
                <a16:creationId xmlns:a16="http://schemas.microsoft.com/office/drawing/2014/main" id="{1849A0CB-DD7B-6755-7F72-DF5891C8B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9413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44</a:t>
            </a:r>
          </a:p>
        </p:txBody>
      </p:sp>
      <p:sp>
        <p:nvSpPr>
          <p:cNvPr id="49" name="Rectangle 38">
            <a:extLst>
              <a:ext uri="{FF2B5EF4-FFF2-40B4-BE49-F238E27FC236}">
                <a16:creationId xmlns:a16="http://schemas.microsoft.com/office/drawing/2014/main" id="{6A9A4E5A-7D51-49E6-A074-959A049C4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4213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59</a:t>
            </a:r>
          </a:p>
        </p:txBody>
      </p:sp>
      <p:sp>
        <p:nvSpPr>
          <p:cNvPr id="50" name="Rectangle 39">
            <a:extLst>
              <a:ext uri="{FF2B5EF4-FFF2-40B4-BE49-F238E27FC236}">
                <a16:creationId xmlns:a16="http://schemas.microsoft.com/office/drawing/2014/main" id="{90F1A4D6-8DB4-EC71-FFDA-0CE99ED76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9013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32</a:t>
            </a:r>
          </a:p>
        </p:txBody>
      </p:sp>
      <p:sp>
        <p:nvSpPr>
          <p:cNvPr id="51" name="Rectangle 40">
            <a:extLst>
              <a:ext uri="{FF2B5EF4-FFF2-40B4-BE49-F238E27FC236}">
                <a16:creationId xmlns:a16="http://schemas.microsoft.com/office/drawing/2014/main" id="{CE0CAF8C-0111-A660-A0B8-D55BE941CF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3813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22</a:t>
            </a:r>
          </a:p>
        </p:txBody>
      </p:sp>
      <p:sp>
        <p:nvSpPr>
          <p:cNvPr id="52" name="Rectangle 41">
            <a:extLst>
              <a:ext uri="{FF2B5EF4-FFF2-40B4-BE49-F238E27FC236}">
                <a16:creationId xmlns:a16="http://schemas.microsoft.com/office/drawing/2014/main" id="{12F9E17D-DE1F-027C-5F34-C0458C882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8613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31</a:t>
            </a:r>
          </a:p>
        </p:txBody>
      </p:sp>
      <p:sp>
        <p:nvSpPr>
          <p:cNvPr id="53" name="Rectangle 42">
            <a:extLst>
              <a:ext uri="{FF2B5EF4-FFF2-40B4-BE49-F238E27FC236}">
                <a16:creationId xmlns:a16="http://schemas.microsoft.com/office/drawing/2014/main" id="{FF7A81E1-AE05-6A1C-4EF9-EF113A294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3413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73</a:t>
            </a:r>
          </a:p>
        </p:txBody>
      </p:sp>
      <p:sp>
        <p:nvSpPr>
          <p:cNvPr id="54" name="Rectangle 43">
            <a:extLst>
              <a:ext uri="{FF2B5EF4-FFF2-40B4-BE49-F238E27FC236}">
                <a16:creationId xmlns:a16="http://schemas.microsoft.com/office/drawing/2014/main" id="{5765D1B2-64C9-5AEF-E801-662AC4ED8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8213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55" name="Text Box 44">
            <a:extLst>
              <a:ext uri="{FF2B5EF4-FFF2-40B4-BE49-F238E27FC236}">
                <a16:creationId xmlns:a16="http://schemas.microsoft.com/office/drawing/2014/main" id="{A81097F3-9960-C2F8-B436-B1A4E6821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613" y="59369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56" name="Text Box 45">
            <a:extLst>
              <a:ext uri="{FF2B5EF4-FFF2-40B4-BE49-F238E27FC236}">
                <a16:creationId xmlns:a16="http://schemas.microsoft.com/office/drawing/2014/main" id="{070E7132-57D2-8D23-20C9-F8CF528AC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2238" y="59369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57" name="Text Box 46">
            <a:extLst>
              <a:ext uri="{FF2B5EF4-FFF2-40B4-BE49-F238E27FC236}">
                <a16:creationId xmlns:a16="http://schemas.microsoft.com/office/drawing/2014/main" id="{06F90309-545B-462A-8CA9-65C569D50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3863" y="59369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58" name="Text Box 47">
            <a:extLst>
              <a:ext uri="{FF2B5EF4-FFF2-40B4-BE49-F238E27FC236}">
                <a16:creationId xmlns:a16="http://schemas.microsoft.com/office/drawing/2014/main" id="{4B6CB346-1487-BBB8-661A-990C0794E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5488" y="59369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59" name="Text Box 48">
            <a:extLst>
              <a:ext uri="{FF2B5EF4-FFF2-40B4-BE49-F238E27FC236}">
                <a16:creationId xmlns:a16="http://schemas.microsoft.com/office/drawing/2014/main" id="{39BF3F0D-2619-FDE6-FAA9-1106803E8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7113" y="59369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60" name="Text Box 49">
            <a:extLst>
              <a:ext uri="{FF2B5EF4-FFF2-40B4-BE49-F238E27FC236}">
                <a16:creationId xmlns:a16="http://schemas.microsoft.com/office/drawing/2014/main" id="{57E3C879-D39A-1084-10AC-8CA909144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8738" y="59369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61" name="Text Box 50">
            <a:extLst>
              <a:ext uri="{FF2B5EF4-FFF2-40B4-BE49-F238E27FC236}">
                <a16:creationId xmlns:a16="http://schemas.microsoft.com/office/drawing/2014/main" id="{46EDA4E5-4872-8963-1CAA-744D9F2E3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363" y="59369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62" name="Text Box 51">
            <a:extLst>
              <a:ext uri="{FF2B5EF4-FFF2-40B4-BE49-F238E27FC236}">
                <a16:creationId xmlns:a16="http://schemas.microsoft.com/office/drawing/2014/main" id="{C90E0E77-9AE3-FD60-F2E6-FEBCD0431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1988" y="59369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63" name="Text Box 52">
            <a:extLst>
              <a:ext uri="{FF2B5EF4-FFF2-40B4-BE49-F238E27FC236}">
                <a16:creationId xmlns:a16="http://schemas.microsoft.com/office/drawing/2014/main" id="{61A5D789-FDF6-2B8F-5110-0A9CDEFDD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3613" y="59369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64" name="Text Box 53">
            <a:extLst>
              <a:ext uri="{FF2B5EF4-FFF2-40B4-BE49-F238E27FC236}">
                <a16:creationId xmlns:a16="http://schemas.microsoft.com/office/drawing/2014/main" id="{A34A09A5-D0B9-F447-7416-B01D3C246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5238" y="59369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65" name="Text Box 54">
            <a:extLst>
              <a:ext uri="{FF2B5EF4-FFF2-40B4-BE49-F238E27FC236}">
                <a16:creationId xmlns:a16="http://schemas.microsoft.com/office/drawing/2014/main" id="{C52A68DC-8D85-8B2F-600F-A6B11CC2A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9713" y="593693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66" name="Text Box 55">
            <a:extLst>
              <a:ext uri="{FF2B5EF4-FFF2-40B4-BE49-F238E27FC236}">
                <a16:creationId xmlns:a16="http://schemas.microsoft.com/office/drawing/2014/main" id="{21F978DD-8EDE-BBC2-1DD0-FB7EAEB2B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338" y="593693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67" name="Text Box 56">
            <a:extLst>
              <a:ext uri="{FF2B5EF4-FFF2-40B4-BE49-F238E27FC236}">
                <a16:creationId xmlns:a16="http://schemas.microsoft.com/office/drawing/2014/main" id="{5007A6DF-74DE-0A59-46D4-D55440F5B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2963" y="593693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68" name="AutoShape 57">
            <a:extLst>
              <a:ext uri="{FF2B5EF4-FFF2-40B4-BE49-F238E27FC236}">
                <a16:creationId xmlns:a16="http://schemas.microsoft.com/office/drawing/2014/main" id="{15DBE1EE-DF75-5857-2CC3-83964E24F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9013" y="513683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2857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</a:endParaRPr>
          </a:p>
        </p:txBody>
      </p:sp>
      <p:sp>
        <p:nvSpPr>
          <p:cNvPr id="69" name="AutoShape 57">
            <a:extLst>
              <a:ext uri="{FF2B5EF4-FFF2-40B4-BE49-F238E27FC236}">
                <a16:creationId xmlns:a16="http://schemas.microsoft.com/office/drawing/2014/main" id="{D0E272A9-15F5-9C77-3B8C-9EC5F3F7F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3813" y="513683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2857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</a:endParaRPr>
          </a:p>
        </p:txBody>
      </p:sp>
      <p:sp>
        <p:nvSpPr>
          <p:cNvPr id="70" name="AutoShape 57">
            <a:extLst>
              <a:ext uri="{FF2B5EF4-FFF2-40B4-BE49-F238E27FC236}">
                <a16:creationId xmlns:a16="http://schemas.microsoft.com/office/drawing/2014/main" id="{FD021BB5-4A7D-4AD9-15A5-342ED9824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8613" y="513683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2857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</a:endParaRPr>
          </a:p>
        </p:txBody>
      </p:sp>
      <p:sp>
        <p:nvSpPr>
          <p:cNvPr id="71" name="AutoShape 57">
            <a:extLst>
              <a:ext uri="{FF2B5EF4-FFF2-40B4-BE49-F238E27FC236}">
                <a16:creationId xmlns:a16="http://schemas.microsoft.com/office/drawing/2014/main" id="{1834EC45-FAE6-1592-4F0C-121895197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3413" y="513683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2857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1A0B2EF-6997-3E96-FB4C-4E73F1ABA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3260" y="3917630"/>
            <a:ext cx="409599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Yes, value array = 73</a:t>
            </a:r>
          </a:p>
        </p:txBody>
      </p:sp>
    </p:spTree>
    <p:extLst>
      <p:ext uri="{BB962C8B-B14F-4D97-AF65-F5344CB8AC3E}">
        <p14:creationId xmlns:p14="http://schemas.microsoft.com/office/powerpoint/2010/main" val="385331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2A382-C30F-FE63-8D5F-42A4C6EB0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panose="02020500000000000000" pitchFamily="18" charset="-120"/>
              </a:rPr>
              <a:t>Example Search Cont.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190224-BE88-CD58-389B-08BA282980F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5" name="Rectangle 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8F2E3C82-D367-A4FE-2281-A3C3AE611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012" y="1860230"/>
            <a:ext cx="3810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Search for 35:</a:t>
            </a:r>
          </a:p>
          <a:p>
            <a:pPr marL="639763" marR="0" lvl="1" indent="-2460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4000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h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(</a:t>
            </a:r>
            <a:r>
              <a:rPr kumimoji="0" lang="en-US" altLang="zh-TW" sz="4000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35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) </a:t>
            </a: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ymbol" panose="05050102010706020507" pitchFamily="18" charset="2"/>
                <a:ea typeface="新細明體" panose="02020500000000000000" pitchFamily="18" charset="-120"/>
                <a:cs typeface="+mn-cs"/>
              </a:rPr>
              <a:t>=9</a:t>
            </a:r>
            <a:endParaRPr kumimoji="0" lang="en-US" altLang="zh-TW" sz="4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ea typeface="新細明體" panose="02020500000000000000" pitchFamily="18" charset="-120"/>
              <a:cs typeface="+mn-cs"/>
            </a:endParaRPr>
          </a:p>
          <a:p>
            <a:pPr marL="639763" marR="0" lvl="1" indent="-2460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endParaRPr kumimoji="0" lang="zh-TW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8" name="Rectangle 5">
            <a:extLst>
              <a:ext uri="{FF2B5EF4-FFF2-40B4-BE49-F238E27FC236}">
                <a16:creationId xmlns:a16="http://schemas.microsoft.com/office/drawing/2014/main" id="{0D1BED3A-08C0-D4AA-23D8-BE5CAC7E9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212" y="44510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69" name="Rectangle 6">
            <a:extLst>
              <a:ext uri="{FF2B5EF4-FFF2-40B4-BE49-F238E27FC236}">
                <a16:creationId xmlns:a16="http://schemas.microsoft.com/office/drawing/2014/main" id="{2DE7E3EF-8510-0EC2-1BA5-A531324F9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012" y="44510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70" name="Rectangle 7">
            <a:extLst>
              <a:ext uri="{FF2B5EF4-FFF2-40B4-BE49-F238E27FC236}">
                <a16:creationId xmlns:a16="http://schemas.microsoft.com/office/drawing/2014/main" id="{8ABFA168-8CFC-68FF-62AF-106C4C859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1812" y="44510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71" name="Rectangle 8">
            <a:extLst>
              <a:ext uri="{FF2B5EF4-FFF2-40B4-BE49-F238E27FC236}">
                <a16:creationId xmlns:a16="http://schemas.microsoft.com/office/drawing/2014/main" id="{688C7C57-4602-8C4F-B9A4-21F12A75E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6612" y="44510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72" name="Rectangle 9">
            <a:extLst>
              <a:ext uri="{FF2B5EF4-FFF2-40B4-BE49-F238E27FC236}">
                <a16:creationId xmlns:a16="http://schemas.microsoft.com/office/drawing/2014/main" id="{AB5E426B-DAA3-6B6E-250D-F9C1FBDB2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1412" y="44510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73" name="Rectangle 10">
            <a:extLst>
              <a:ext uri="{FF2B5EF4-FFF2-40B4-BE49-F238E27FC236}">
                <a16:creationId xmlns:a16="http://schemas.microsoft.com/office/drawing/2014/main" id="{80E40008-AA66-17AC-F575-A3EC1AB69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6212" y="44510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74" name="Rectangle 11">
            <a:extLst>
              <a:ext uri="{FF2B5EF4-FFF2-40B4-BE49-F238E27FC236}">
                <a16:creationId xmlns:a16="http://schemas.microsoft.com/office/drawing/2014/main" id="{864D87F9-B70E-B978-CB41-0ADA01DA0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012" y="44510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75" name="Rectangle 12">
            <a:extLst>
              <a:ext uri="{FF2B5EF4-FFF2-40B4-BE49-F238E27FC236}">
                <a16:creationId xmlns:a16="http://schemas.microsoft.com/office/drawing/2014/main" id="{3D86D4A2-63E9-A389-3535-687D24382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5812" y="44510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76" name="Rectangle 13">
            <a:extLst>
              <a:ext uri="{FF2B5EF4-FFF2-40B4-BE49-F238E27FC236}">
                <a16:creationId xmlns:a16="http://schemas.microsoft.com/office/drawing/2014/main" id="{FCC1BC61-1933-C39E-AF3F-979C02655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0612" y="44510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 </a:t>
            </a:r>
          </a:p>
        </p:txBody>
      </p:sp>
      <p:sp>
        <p:nvSpPr>
          <p:cNvPr id="77" name="Rectangle 14">
            <a:extLst>
              <a:ext uri="{FF2B5EF4-FFF2-40B4-BE49-F238E27FC236}">
                <a16:creationId xmlns:a16="http://schemas.microsoft.com/office/drawing/2014/main" id="{756421DC-5A83-6C1D-56E9-055BDB63F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5412" y="44510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78" name="Rectangle 15">
            <a:extLst>
              <a:ext uri="{FF2B5EF4-FFF2-40B4-BE49-F238E27FC236}">
                <a16:creationId xmlns:a16="http://schemas.microsoft.com/office/drawing/2014/main" id="{98C86403-0886-D66E-1C48-EFB61AD9C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0212" y="44510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79" name="Rectangle 16">
            <a:extLst>
              <a:ext uri="{FF2B5EF4-FFF2-40B4-BE49-F238E27FC236}">
                <a16:creationId xmlns:a16="http://schemas.microsoft.com/office/drawing/2014/main" id="{80120C13-F859-D0F7-8D08-C8BFB30D1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012" y="44510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80" name="Rectangle 17">
            <a:extLst>
              <a:ext uri="{FF2B5EF4-FFF2-40B4-BE49-F238E27FC236}">
                <a16:creationId xmlns:a16="http://schemas.microsoft.com/office/drawing/2014/main" id="{91511C99-64B4-0A3F-4FDE-4622F8E54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9812" y="44510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81" name="Text Box 18">
            <a:extLst>
              <a:ext uri="{FF2B5EF4-FFF2-40B4-BE49-F238E27FC236}">
                <a16:creationId xmlns:a16="http://schemas.microsoft.com/office/drawing/2014/main" id="{D48DAB5D-74BC-6FC0-AE34-B8BA0D794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5387" y="47177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82" name="Text Box 19">
            <a:extLst>
              <a:ext uri="{FF2B5EF4-FFF2-40B4-BE49-F238E27FC236}">
                <a16:creationId xmlns:a16="http://schemas.microsoft.com/office/drawing/2014/main" id="{EE671CE9-2E84-BB52-6347-523D5289B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012" y="47177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83" name="Text Box 20">
            <a:extLst>
              <a:ext uri="{FF2B5EF4-FFF2-40B4-BE49-F238E27FC236}">
                <a16:creationId xmlns:a16="http://schemas.microsoft.com/office/drawing/2014/main" id="{2743AA13-6A16-918A-9799-B7C3778D9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8637" y="47177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84" name="Text Box 21">
            <a:extLst>
              <a:ext uri="{FF2B5EF4-FFF2-40B4-BE49-F238E27FC236}">
                <a16:creationId xmlns:a16="http://schemas.microsoft.com/office/drawing/2014/main" id="{B19DD126-6ED7-6448-6501-036CD26BE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0262" y="47177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85" name="Text Box 22">
            <a:extLst>
              <a:ext uri="{FF2B5EF4-FFF2-40B4-BE49-F238E27FC236}">
                <a16:creationId xmlns:a16="http://schemas.microsoft.com/office/drawing/2014/main" id="{F199745C-6772-4239-A69F-9892D4F349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887" y="47177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86" name="Text Box 23">
            <a:extLst>
              <a:ext uri="{FF2B5EF4-FFF2-40B4-BE49-F238E27FC236}">
                <a16:creationId xmlns:a16="http://schemas.microsoft.com/office/drawing/2014/main" id="{9CB51AB7-3FF0-D068-E4EF-F5CA9CF5F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3512" y="47177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87" name="Text Box 24">
            <a:extLst>
              <a:ext uri="{FF2B5EF4-FFF2-40B4-BE49-F238E27FC236}">
                <a16:creationId xmlns:a16="http://schemas.microsoft.com/office/drawing/2014/main" id="{FF81D01C-680E-51DA-C2ED-94C150F5B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137" y="47177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88" name="Text Box 25">
            <a:extLst>
              <a:ext uri="{FF2B5EF4-FFF2-40B4-BE49-F238E27FC236}">
                <a16:creationId xmlns:a16="http://schemas.microsoft.com/office/drawing/2014/main" id="{A3A890FF-C8A7-C829-B656-FF950A4A2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762" y="47177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89" name="Text Box 26">
            <a:extLst>
              <a:ext uri="{FF2B5EF4-FFF2-40B4-BE49-F238E27FC236}">
                <a16:creationId xmlns:a16="http://schemas.microsoft.com/office/drawing/2014/main" id="{578F2BF8-11AF-EBFA-F111-308D5CDA6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8387" y="47177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90" name="Text Box 27">
            <a:extLst>
              <a:ext uri="{FF2B5EF4-FFF2-40B4-BE49-F238E27FC236}">
                <a16:creationId xmlns:a16="http://schemas.microsoft.com/office/drawing/2014/main" id="{804A7EBA-BA08-D1B9-FF72-2985240B2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012" y="47177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91" name="Text Box 28">
            <a:extLst>
              <a:ext uri="{FF2B5EF4-FFF2-40B4-BE49-F238E27FC236}">
                <a16:creationId xmlns:a16="http://schemas.microsoft.com/office/drawing/2014/main" id="{BF0EA7CB-0287-3DD9-56B8-FE44C07BE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4487" y="471773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92" name="Text Box 29">
            <a:extLst>
              <a:ext uri="{FF2B5EF4-FFF2-40B4-BE49-F238E27FC236}">
                <a16:creationId xmlns:a16="http://schemas.microsoft.com/office/drawing/2014/main" id="{F6463A8C-D1A4-1209-6AEA-5A6241F6E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6112" y="471773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93" name="Text Box 30">
            <a:extLst>
              <a:ext uri="{FF2B5EF4-FFF2-40B4-BE49-F238E27FC236}">
                <a16:creationId xmlns:a16="http://schemas.microsoft.com/office/drawing/2014/main" id="{CB40377F-88C1-60EA-8095-24B4B817B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7737" y="471773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94" name="Rectangle 31">
            <a:extLst>
              <a:ext uri="{FF2B5EF4-FFF2-40B4-BE49-F238E27FC236}">
                <a16:creationId xmlns:a16="http://schemas.microsoft.com/office/drawing/2014/main" id="{8A8F442C-3DEA-B397-5ED9-FCF006CAA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012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95" name="Rectangle 32">
            <a:extLst>
              <a:ext uri="{FF2B5EF4-FFF2-40B4-BE49-F238E27FC236}">
                <a16:creationId xmlns:a16="http://schemas.microsoft.com/office/drawing/2014/main" id="{778261DA-D4E3-1C19-2C76-D2567FD1D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0812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96" name="Rectangle 33">
            <a:extLst>
              <a:ext uri="{FF2B5EF4-FFF2-40B4-BE49-F238E27FC236}">
                <a16:creationId xmlns:a16="http://schemas.microsoft.com/office/drawing/2014/main" id="{34BF7B43-FB72-6172-DF2A-5CA872974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12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41</a:t>
            </a:r>
          </a:p>
        </p:txBody>
      </p:sp>
      <p:sp>
        <p:nvSpPr>
          <p:cNvPr id="97" name="Rectangle 34">
            <a:extLst>
              <a:ext uri="{FF2B5EF4-FFF2-40B4-BE49-F238E27FC236}">
                <a16:creationId xmlns:a16="http://schemas.microsoft.com/office/drawing/2014/main" id="{9FFE3404-5656-E147-4776-9F1E72C2A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0412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98" name="Rectangle 35">
            <a:extLst>
              <a:ext uri="{FF2B5EF4-FFF2-40B4-BE49-F238E27FC236}">
                <a16:creationId xmlns:a16="http://schemas.microsoft.com/office/drawing/2014/main" id="{08DB0471-DEDC-FC41-3097-1F288B7F2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212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99" name="Rectangle 36">
            <a:extLst>
              <a:ext uri="{FF2B5EF4-FFF2-40B4-BE49-F238E27FC236}">
                <a16:creationId xmlns:a16="http://schemas.microsoft.com/office/drawing/2014/main" id="{5178A33F-2F18-F23F-62A7-66CF50A72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0012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18</a:t>
            </a:r>
          </a:p>
        </p:txBody>
      </p:sp>
      <p:sp>
        <p:nvSpPr>
          <p:cNvPr id="100" name="Rectangle 37">
            <a:extLst>
              <a:ext uri="{FF2B5EF4-FFF2-40B4-BE49-F238E27FC236}">
                <a16:creationId xmlns:a16="http://schemas.microsoft.com/office/drawing/2014/main" id="{BC31BA18-5E70-92E1-0EB1-7D577A488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4812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44</a:t>
            </a:r>
          </a:p>
        </p:txBody>
      </p:sp>
      <p:sp>
        <p:nvSpPr>
          <p:cNvPr id="101" name="Rectangle 38">
            <a:extLst>
              <a:ext uri="{FF2B5EF4-FFF2-40B4-BE49-F238E27FC236}">
                <a16:creationId xmlns:a16="http://schemas.microsoft.com/office/drawing/2014/main" id="{57C7601B-7A9C-234A-5847-E5C85254C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9612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59</a:t>
            </a:r>
          </a:p>
        </p:txBody>
      </p:sp>
      <p:sp>
        <p:nvSpPr>
          <p:cNvPr id="102" name="Rectangle 39">
            <a:extLst>
              <a:ext uri="{FF2B5EF4-FFF2-40B4-BE49-F238E27FC236}">
                <a16:creationId xmlns:a16="http://schemas.microsoft.com/office/drawing/2014/main" id="{39AC632E-51B8-1D8E-1145-7A3711E6CF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4412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32</a:t>
            </a:r>
          </a:p>
        </p:txBody>
      </p:sp>
      <p:sp>
        <p:nvSpPr>
          <p:cNvPr id="103" name="Rectangle 40">
            <a:extLst>
              <a:ext uri="{FF2B5EF4-FFF2-40B4-BE49-F238E27FC236}">
                <a16:creationId xmlns:a16="http://schemas.microsoft.com/office/drawing/2014/main" id="{2F8968D0-1F9E-1814-29B6-B45F7EB8C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9212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22</a:t>
            </a:r>
          </a:p>
        </p:txBody>
      </p:sp>
      <p:sp>
        <p:nvSpPr>
          <p:cNvPr id="104" name="Rectangle 41">
            <a:extLst>
              <a:ext uri="{FF2B5EF4-FFF2-40B4-BE49-F238E27FC236}">
                <a16:creationId xmlns:a16="http://schemas.microsoft.com/office/drawing/2014/main" id="{003F06D4-5EA7-CDD4-55AF-F4324A7CA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4012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31</a:t>
            </a:r>
          </a:p>
        </p:txBody>
      </p:sp>
      <p:sp>
        <p:nvSpPr>
          <p:cNvPr id="105" name="Rectangle 42">
            <a:extLst>
              <a:ext uri="{FF2B5EF4-FFF2-40B4-BE49-F238E27FC236}">
                <a16:creationId xmlns:a16="http://schemas.microsoft.com/office/drawing/2014/main" id="{4E206968-F6AC-DD07-FE55-69744A908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8812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73</a:t>
            </a:r>
          </a:p>
        </p:txBody>
      </p:sp>
      <p:sp>
        <p:nvSpPr>
          <p:cNvPr id="106" name="Rectangle 43">
            <a:extLst>
              <a:ext uri="{FF2B5EF4-FFF2-40B4-BE49-F238E27FC236}">
                <a16:creationId xmlns:a16="http://schemas.microsoft.com/office/drawing/2014/main" id="{4640954E-5CDA-319E-1B81-BA68C9C9A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3612" y="567023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07" name="Text Box 44">
            <a:extLst>
              <a:ext uri="{FF2B5EF4-FFF2-40B4-BE49-F238E27FC236}">
                <a16:creationId xmlns:a16="http://schemas.microsoft.com/office/drawing/2014/main" id="{95F57D9E-2CD5-58D0-8D32-025AAF590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012" y="59369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08" name="Text Box 45">
            <a:extLst>
              <a:ext uri="{FF2B5EF4-FFF2-40B4-BE49-F238E27FC236}">
                <a16:creationId xmlns:a16="http://schemas.microsoft.com/office/drawing/2014/main" id="{E6897D07-BE72-DDF4-9682-BF2433A27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7637" y="59369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09" name="Text Box 46">
            <a:extLst>
              <a:ext uri="{FF2B5EF4-FFF2-40B4-BE49-F238E27FC236}">
                <a16:creationId xmlns:a16="http://schemas.microsoft.com/office/drawing/2014/main" id="{3474C09C-FD12-5D3C-BCAF-E92F382B3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9262" y="59369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10" name="Text Box 47">
            <a:extLst>
              <a:ext uri="{FF2B5EF4-FFF2-40B4-BE49-F238E27FC236}">
                <a16:creationId xmlns:a16="http://schemas.microsoft.com/office/drawing/2014/main" id="{6ABBE770-3915-0CD3-679D-C02AB82F73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0887" y="59369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11" name="Text Box 48">
            <a:extLst>
              <a:ext uri="{FF2B5EF4-FFF2-40B4-BE49-F238E27FC236}">
                <a16:creationId xmlns:a16="http://schemas.microsoft.com/office/drawing/2014/main" id="{99BCBF59-41B9-A31E-78B1-3E32EB94A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2512" y="59369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12" name="Text Box 49">
            <a:extLst>
              <a:ext uri="{FF2B5EF4-FFF2-40B4-BE49-F238E27FC236}">
                <a16:creationId xmlns:a16="http://schemas.microsoft.com/office/drawing/2014/main" id="{187723CB-BBB6-2592-82F3-DCA2BE7D0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4137" y="59369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13" name="Text Box 50">
            <a:extLst>
              <a:ext uri="{FF2B5EF4-FFF2-40B4-BE49-F238E27FC236}">
                <a16:creationId xmlns:a16="http://schemas.microsoft.com/office/drawing/2014/main" id="{7F0AE432-351F-59B9-C624-12D2A7A3D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5762" y="59369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14" name="Text Box 51">
            <a:extLst>
              <a:ext uri="{FF2B5EF4-FFF2-40B4-BE49-F238E27FC236}">
                <a16:creationId xmlns:a16="http://schemas.microsoft.com/office/drawing/2014/main" id="{4FEB94D0-B2B3-7768-C25C-50B8809DA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7387" y="59369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15" name="Text Box 52">
            <a:extLst>
              <a:ext uri="{FF2B5EF4-FFF2-40B4-BE49-F238E27FC236}">
                <a16:creationId xmlns:a16="http://schemas.microsoft.com/office/drawing/2014/main" id="{7B6E1C2F-2DE1-0C33-618E-3F2E5A19A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9012" y="59369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16" name="Text Box 53">
            <a:extLst>
              <a:ext uri="{FF2B5EF4-FFF2-40B4-BE49-F238E27FC236}">
                <a16:creationId xmlns:a16="http://schemas.microsoft.com/office/drawing/2014/main" id="{123C8A0F-A695-986B-9D38-0B57DF43B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0637" y="593693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117" name="Text Box 54">
            <a:extLst>
              <a:ext uri="{FF2B5EF4-FFF2-40B4-BE49-F238E27FC236}">
                <a16:creationId xmlns:a16="http://schemas.microsoft.com/office/drawing/2014/main" id="{77363841-426E-6944-2391-8AA6980EC3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5112" y="593693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18" name="Text Box 55">
            <a:extLst>
              <a:ext uri="{FF2B5EF4-FFF2-40B4-BE49-F238E27FC236}">
                <a16:creationId xmlns:a16="http://schemas.microsoft.com/office/drawing/2014/main" id="{91A56980-1E2D-11BC-9A57-6DC371AEFC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6737" y="593693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119" name="Text Box 56">
            <a:extLst>
              <a:ext uri="{FF2B5EF4-FFF2-40B4-BE49-F238E27FC236}">
                <a16:creationId xmlns:a16="http://schemas.microsoft.com/office/drawing/2014/main" id="{5CB1D517-6103-974A-FDDC-C6DAA65B1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8362" y="593693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120" name="AutoShape 57">
            <a:extLst>
              <a:ext uri="{FF2B5EF4-FFF2-40B4-BE49-F238E27FC236}">
                <a16:creationId xmlns:a16="http://schemas.microsoft.com/office/drawing/2014/main" id="{B07A70BA-17B4-B5D5-6221-162F9B255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9212" y="513683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2857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</a:endParaRPr>
          </a:p>
        </p:txBody>
      </p:sp>
      <p:sp>
        <p:nvSpPr>
          <p:cNvPr id="121" name="AutoShape 57">
            <a:extLst>
              <a:ext uri="{FF2B5EF4-FFF2-40B4-BE49-F238E27FC236}">
                <a16:creationId xmlns:a16="http://schemas.microsoft.com/office/drawing/2014/main" id="{D7008ED8-4729-2C7F-D397-8E8BA8B77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4012" y="513683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2857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</a:endParaRPr>
          </a:p>
        </p:txBody>
      </p:sp>
      <p:sp>
        <p:nvSpPr>
          <p:cNvPr id="122" name="AutoShape 57">
            <a:extLst>
              <a:ext uri="{FF2B5EF4-FFF2-40B4-BE49-F238E27FC236}">
                <a16:creationId xmlns:a16="http://schemas.microsoft.com/office/drawing/2014/main" id="{4AC9E528-97FA-2A92-BDD8-D6F8D381E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8812" y="513683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2857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F65AF218-1680-E358-56D3-5DDC38172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2812" y="3917630"/>
            <a:ext cx="3167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Empty Cell! Not found</a:t>
            </a:r>
          </a:p>
        </p:txBody>
      </p:sp>
      <p:sp>
        <p:nvSpPr>
          <p:cNvPr id="124" name="AutoShape 57">
            <a:extLst>
              <a:ext uri="{FF2B5EF4-FFF2-40B4-BE49-F238E27FC236}">
                <a16:creationId xmlns:a16="http://schemas.microsoft.com/office/drawing/2014/main" id="{E10581E6-E8F5-E5CE-CF0F-B585546FE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3612" y="513683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2857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67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/>
      <p:bldP spid="1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61AB2-E7F2-3E1B-A52C-258F3507B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Example Hash Tables Cont.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310CE84-CBFD-C653-83EA-1AAD6955DF80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551677185"/>
              </p:ext>
            </p:extLst>
          </p:nvPr>
        </p:nvGraphicFramePr>
        <p:xfrm>
          <a:off x="1796232" y="3310136"/>
          <a:ext cx="850740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5344">
                  <a:extLst>
                    <a:ext uri="{9D8B030D-6E8A-4147-A177-3AD203B41FA5}">
                      <a16:colId xmlns:a16="http://schemas.microsoft.com/office/drawing/2014/main" val="1957241108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816716795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975710862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19921302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28487741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82965646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35261294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567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371336"/>
                  </a:ext>
                </a:extLst>
              </a:tr>
            </a:tbl>
          </a:graphicData>
        </a:graphic>
      </p:graphicFrame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824DD73B-C2F2-9601-F829-2850C60971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7115135"/>
              </p:ext>
            </p:extLst>
          </p:nvPr>
        </p:nvGraphicFramePr>
        <p:xfrm>
          <a:off x="1806201" y="5091278"/>
          <a:ext cx="850740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5344">
                  <a:extLst>
                    <a:ext uri="{9D8B030D-6E8A-4147-A177-3AD203B41FA5}">
                      <a16:colId xmlns:a16="http://schemas.microsoft.com/office/drawing/2014/main" val="1957241108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816716795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975710862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19921302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28487741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82965646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35261294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567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371336"/>
                  </a:ext>
                </a:extLst>
              </a:tr>
            </a:tbl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7719100-6266-2AB4-77CF-BF02B8272AC6}"/>
              </a:ext>
            </a:extLst>
          </p:cNvPr>
          <p:cNvCxnSpPr/>
          <p:nvPr/>
        </p:nvCxnSpPr>
        <p:spPr>
          <a:xfrm>
            <a:off x="3596432" y="4051816"/>
            <a:ext cx="864096" cy="9865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62438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C8D5E-B8BA-3B28-1658-AE2866359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Updates with Linear Probing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21FB61-41A7-CAFF-ACA8-1E3EE3ABD7D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Rectangle 1027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5E218E84-7BAE-3CD0-A9B8-F61BF4645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128" y="2073751"/>
            <a:ext cx="5566544" cy="516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To handle insertions and deletions, we introduce a special object, called </a:t>
            </a:r>
            <a:r>
              <a:rPr kumimoji="0" lang="en-US" altLang="zh-TW" sz="2400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AVAILABLE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, which replaces deleted elements</a:t>
            </a:r>
          </a:p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remove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(</a:t>
            </a:r>
            <a:r>
              <a:rPr kumimoji="0" lang="en-US" altLang="zh-TW" sz="2400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k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)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ea typeface="新細明體" panose="02020500000000000000" pitchFamily="18" charset="-120"/>
              <a:cs typeface="+mn-cs"/>
            </a:endParaRPr>
          </a:p>
          <a:p>
            <a:pPr marL="639763" marR="0" lvl="1" indent="-2460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We search for an entry with key </a:t>
            </a:r>
            <a:r>
              <a:rPr kumimoji="0" lang="en-US" altLang="zh-TW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k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 </a:t>
            </a:r>
          </a:p>
          <a:p>
            <a:pPr marL="639763" marR="0" lvl="1" indent="-2460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If such an entry 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(</a:t>
            </a:r>
            <a:r>
              <a:rPr kumimoji="0" lang="en-US" altLang="zh-TW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k, o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)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 is found, we replace it with the special item </a:t>
            </a:r>
            <a:r>
              <a:rPr kumimoji="0" lang="en-US" altLang="zh-TW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AVAILABLE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 and we return element </a:t>
            </a:r>
            <a:r>
              <a:rPr kumimoji="0" lang="en-US" altLang="zh-TW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o</a:t>
            </a:r>
            <a:endParaRPr kumimoji="0" lang="en-US" altLang="zh-TW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ea typeface="新細明體" panose="02020500000000000000" pitchFamily="18" charset="-120"/>
              <a:cs typeface="+mn-cs"/>
            </a:endParaRPr>
          </a:p>
          <a:p>
            <a:pPr marL="639763" marR="0" lvl="1" indent="-2460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Else, we return </a:t>
            </a:r>
            <a:r>
              <a:rPr kumimoji="0" lang="en-US" altLang="zh-TW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null</a:t>
            </a:r>
          </a:p>
        </p:txBody>
      </p:sp>
      <p:sp>
        <p:nvSpPr>
          <p:cNvPr id="8" name="Rectangle 1028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A2E5F10B-794F-6C17-F4EE-5BA2A1624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6832" y="2073751"/>
            <a:ext cx="5566544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put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(</a:t>
            </a:r>
            <a:r>
              <a:rPr kumimoji="0" lang="en-US" altLang="zh-TW" sz="2400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k, o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)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ea typeface="新細明體" panose="02020500000000000000" pitchFamily="18" charset="-120"/>
              <a:cs typeface="+mn-cs"/>
            </a:endParaRPr>
          </a:p>
          <a:p>
            <a:pPr marL="639763" marR="0" lvl="1" indent="-2460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We throw an exception if the table is full</a:t>
            </a:r>
          </a:p>
          <a:p>
            <a:pPr marL="639763" marR="0" lvl="1" indent="-2460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We start at cell </a:t>
            </a:r>
            <a:r>
              <a:rPr kumimoji="0" lang="en-US" altLang="zh-TW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h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(</a:t>
            </a:r>
            <a:r>
              <a:rPr kumimoji="0" lang="en-US" altLang="zh-TW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k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) </a:t>
            </a:r>
            <a:endParaRPr kumimoji="0" lang="en-US" altLang="zh-TW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ea typeface="新細明體" panose="02020500000000000000" pitchFamily="18" charset="-120"/>
              <a:cs typeface="+mn-cs"/>
            </a:endParaRPr>
          </a:p>
          <a:p>
            <a:pPr marL="639763" marR="0" lvl="1" indent="-2460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We probe consecutive cells until one of the following occurs</a:t>
            </a:r>
          </a:p>
          <a:p>
            <a:pPr marL="914400" marR="0" lvl="2" indent="-2460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9DD9"/>
              </a:buClr>
              <a:buSzPct val="70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A cell </a:t>
            </a:r>
            <a:r>
              <a:rPr kumimoji="0" lang="en-US" altLang="zh-TW" sz="2400" b="1" i="1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i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 is found that is either empty or stores </a:t>
            </a:r>
            <a:r>
              <a:rPr kumimoji="0" lang="en-US" altLang="zh-TW" sz="2400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AVAILABLE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, or</a:t>
            </a:r>
          </a:p>
          <a:p>
            <a:pPr marL="914400" marR="0" lvl="2" indent="-2460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9DD9"/>
              </a:buClr>
              <a:buSzPct val="70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2400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N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 cells have been unsuccessfully probed</a:t>
            </a:r>
          </a:p>
          <a:p>
            <a:pPr marL="639763" marR="0" lvl="1" indent="-246063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We store entry 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(</a:t>
            </a:r>
            <a:r>
              <a:rPr kumimoji="0" lang="en-US" altLang="zh-TW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k, o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)</a:t>
            </a:r>
            <a:r>
              <a:rPr kumimoji="0" lang="en-US" altLang="zh-TW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 in cell </a:t>
            </a:r>
            <a:r>
              <a:rPr kumimoji="0" lang="en-US" altLang="zh-TW" b="1" i="1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i</a:t>
            </a:r>
            <a:endParaRPr kumimoji="0" lang="en-US" altLang="zh-TW" b="1" i="1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60389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363C2-4C1D-1BF4-1059-B5BBB82EF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panose="02020500000000000000" pitchFamily="18" charset="-120"/>
              </a:rPr>
              <a:t>Example </a:t>
            </a:r>
            <a:r>
              <a:rPr lang="en-MY" dirty="0"/>
              <a:t>Remove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B5E05-EA87-7495-26A5-E01F6C94D52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16" name="Rectangle 2">
            <a:extLst>
              <a:ext uri="{FF2B5EF4-FFF2-40B4-BE49-F238E27FC236}">
                <a16:creationId xmlns:a16="http://schemas.microsoft.com/office/drawing/2014/main" id="{7A6BA28C-68CF-9AC6-69EF-B3A7E4A93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0128" y="186023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pPr defTabSz="914400"/>
            <a:r>
              <a:rPr lang="en-US" altLang="zh-TW">
                <a:ea typeface="新細明體" panose="02020500000000000000" pitchFamily="18" charset="-120"/>
              </a:rPr>
              <a:t>Remove 31</a:t>
            </a:r>
            <a:endParaRPr lang="en-US" altLang="zh-TW" dirty="0">
              <a:ea typeface="新細明體" panose="02020500000000000000" pitchFamily="18" charset="-120"/>
            </a:endParaRPr>
          </a:p>
        </p:txBody>
      </p:sp>
      <p:sp>
        <p:nvSpPr>
          <p:cNvPr id="117" name="Rectangle 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06CBF2C3-526F-E6BD-5283-65C5D4C90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928" y="2831780"/>
            <a:ext cx="3810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Get Mod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Search for 31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If found Mark it deleted</a:t>
            </a:r>
          </a:p>
          <a:p>
            <a:pPr marL="639763" marR="0" lvl="1" indent="-2460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endParaRPr kumimoji="0" lang="zh-TW" altLang="en-US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18" name="Rectangle 31">
            <a:extLst>
              <a:ext uri="{FF2B5EF4-FFF2-40B4-BE49-F238E27FC236}">
                <a16:creationId xmlns:a16="http://schemas.microsoft.com/office/drawing/2014/main" id="{65A19E43-E33F-FC34-440D-7DD70ADC3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4928" y="527018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19" name="Rectangle 32">
            <a:extLst>
              <a:ext uri="{FF2B5EF4-FFF2-40B4-BE49-F238E27FC236}">
                <a16:creationId xmlns:a16="http://schemas.microsoft.com/office/drawing/2014/main" id="{BA543E0E-8CAD-B316-82DC-B25E178AB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9728" y="527018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20" name="Rectangle 33">
            <a:extLst>
              <a:ext uri="{FF2B5EF4-FFF2-40B4-BE49-F238E27FC236}">
                <a16:creationId xmlns:a16="http://schemas.microsoft.com/office/drawing/2014/main" id="{53A1611A-5D73-5271-3F4D-9D7C2900C7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528" y="527018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41</a:t>
            </a:r>
          </a:p>
        </p:txBody>
      </p:sp>
      <p:sp>
        <p:nvSpPr>
          <p:cNvPr id="121" name="Rectangle 34">
            <a:extLst>
              <a:ext uri="{FF2B5EF4-FFF2-40B4-BE49-F238E27FC236}">
                <a16:creationId xmlns:a16="http://schemas.microsoft.com/office/drawing/2014/main" id="{A6C2A543-07FD-7158-E5C9-A29F9D713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328" y="527018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22" name="Rectangle 35">
            <a:extLst>
              <a:ext uri="{FF2B5EF4-FFF2-40B4-BE49-F238E27FC236}">
                <a16:creationId xmlns:a16="http://schemas.microsoft.com/office/drawing/2014/main" id="{2168B3BC-2950-7E9F-91F3-5F0B72A8A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4128" y="527018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23" name="Rectangle 36">
            <a:extLst>
              <a:ext uri="{FF2B5EF4-FFF2-40B4-BE49-F238E27FC236}">
                <a16:creationId xmlns:a16="http://schemas.microsoft.com/office/drawing/2014/main" id="{C00C72F3-0831-477E-59CB-3A5386985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8928" y="527018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18</a:t>
            </a:r>
          </a:p>
        </p:txBody>
      </p:sp>
      <p:sp>
        <p:nvSpPr>
          <p:cNvPr id="124" name="Rectangle 37">
            <a:extLst>
              <a:ext uri="{FF2B5EF4-FFF2-40B4-BE49-F238E27FC236}">
                <a16:creationId xmlns:a16="http://schemas.microsoft.com/office/drawing/2014/main" id="{92B25DD6-57F8-F653-34C8-59C09879C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3728" y="527018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44</a:t>
            </a:r>
          </a:p>
        </p:txBody>
      </p:sp>
      <p:sp>
        <p:nvSpPr>
          <p:cNvPr id="125" name="Rectangle 38">
            <a:extLst>
              <a:ext uri="{FF2B5EF4-FFF2-40B4-BE49-F238E27FC236}">
                <a16:creationId xmlns:a16="http://schemas.microsoft.com/office/drawing/2014/main" id="{C8FDB47B-F0D6-2ED9-A73F-7F2BA026F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8528" y="527018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59</a:t>
            </a:r>
          </a:p>
        </p:txBody>
      </p:sp>
      <p:sp>
        <p:nvSpPr>
          <p:cNvPr id="126" name="Rectangle 39">
            <a:extLst>
              <a:ext uri="{FF2B5EF4-FFF2-40B4-BE49-F238E27FC236}">
                <a16:creationId xmlns:a16="http://schemas.microsoft.com/office/drawing/2014/main" id="{ACF66788-C842-9325-1113-AFE3BA380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328" y="527018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32</a:t>
            </a:r>
          </a:p>
        </p:txBody>
      </p:sp>
      <p:sp>
        <p:nvSpPr>
          <p:cNvPr id="127" name="Rectangle 40">
            <a:extLst>
              <a:ext uri="{FF2B5EF4-FFF2-40B4-BE49-F238E27FC236}">
                <a16:creationId xmlns:a16="http://schemas.microsoft.com/office/drawing/2014/main" id="{EAB154D9-5553-A7EF-909C-FE96DA0D0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8128" y="527018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22</a:t>
            </a:r>
          </a:p>
        </p:txBody>
      </p:sp>
      <p:sp>
        <p:nvSpPr>
          <p:cNvPr id="128" name="Rectangle 41">
            <a:extLst>
              <a:ext uri="{FF2B5EF4-FFF2-40B4-BE49-F238E27FC236}">
                <a16:creationId xmlns:a16="http://schemas.microsoft.com/office/drawing/2014/main" id="{967EAC50-8C53-262B-155D-0239CFAFD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2928" y="527018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31</a:t>
            </a:r>
          </a:p>
        </p:txBody>
      </p:sp>
      <p:sp>
        <p:nvSpPr>
          <p:cNvPr id="129" name="Rectangle 42">
            <a:extLst>
              <a:ext uri="{FF2B5EF4-FFF2-40B4-BE49-F238E27FC236}">
                <a16:creationId xmlns:a16="http://schemas.microsoft.com/office/drawing/2014/main" id="{8AE84E27-A986-D973-8B87-EB9E94023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7728" y="527018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73</a:t>
            </a:r>
          </a:p>
        </p:txBody>
      </p:sp>
      <p:sp>
        <p:nvSpPr>
          <p:cNvPr id="130" name="Rectangle 43">
            <a:extLst>
              <a:ext uri="{FF2B5EF4-FFF2-40B4-BE49-F238E27FC236}">
                <a16:creationId xmlns:a16="http://schemas.microsoft.com/office/drawing/2014/main" id="{49070B6D-DD02-C886-B4C7-F86EEFD66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2528" y="5270180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31" name="Text Box 44">
            <a:extLst>
              <a:ext uri="{FF2B5EF4-FFF2-40B4-BE49-F238E27FC236}">
                <a16:creationId xmlns:a16="http://schemas.microsoft.com/office/drawing/2014/main" id="{AB715BF4-556F-EB2F-DAF2-41E33D11D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928" y="553688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32" name="Text Box 45">
            <a:extLst>
              <a:ext uri="{FF2B5EF4-FFF2-40B4-BE49-F238E27FC236}">
                <a16:creationId xmlns:a16="http://schemas.microsoft.com/office/drawing/2014/main" id="{A0E7C299-AB04-97AE-9E66-53442724F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6553" y="553688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33" name="Text Box 46">
            <a:extLst>
              <a:ext uri="{FF2B5EF4-FFF2-40B4-BE49-F238E27FC236}">
                <a16:creationId xmlns:a16="http://schemas.microsoft.com/office/drawing/2014/main" id="{C50288EB-AF45-8AC4-0F95-51C824F4C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178" y="553688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34" name="Text Box 47">
            <a:extLst>
              <a:ext uri="{FF2B5EF4-FFF2-40B4-BE49-F238E27FC236}">
                <a16:creationId xmlns:a16="http://schemas.microsoft.com/office/drawing/2014/main" id="{D56990E6-A79D-BF29-CCD9-05C551D79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9803" y="553688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35" name="Text Box 48">
            <a:extLst>
              <a:ext uri="{FF2B5EF4-FFF2-40B4-BE49-F238E27FC236}">
                <a16:creationId xmlns:a16="http://schemas.microsoft.com/office/drawing/2014/main" id="{E46F8C68-8BA6-B1A0-B354-1C7FE41DB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1428" y="553688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36" name="Text Box 49">
            <a:extLst>
              <a:ext uri="{FF2B5EF4-FFF2-40B4-BE49-F238E27FC236}">
                <a16:creationId xmlns:a16="http://schemas.microsoft.com/office/drawing/2014/main" id="{F0CC2961-9A6E-E00D-DF5B-DFA73E9BD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3053" y="553688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37" name="Text Box 50">
            <a:extLst>
              <a:ext uri="{FF2B5EF4-FFF2-40B4-BE49-F238E27FC236}">
                <a16:creationId xmlns:a16="http://schemas.microsoft.com/office/drawing/2014/main" id="{29806261-D207-3B88-4D73-C65475576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4678" y="553688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38" name="Text Box 51">
            <a:extLst>
              <a:ext uri="{FF2B5EF4-FFF2-40B4-BE49-F238E27FC236}">
                <a16:creationId xmlns:a16="http://schemas.microsoft.com/office/drawing/2014/main" id="{5BEEF73F-4B5A-FA3E-5CB9-A15593E70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303" y="553688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39" name="Text Box 52">
            <a:extLst>
              <a:ext uri="{FF2B5EF4-FFF2-40B4-BE49-F238E27FC236}">
                <a16:creationId xmlns:a16="http://schemas.microsoft.com/office/drawing/2014/main" id="{C3991878-2978-688E-1CB5-E159E75D6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7928" y="553688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40" name="Text Box 53">
            <a:extLst>
              <a:ext uri="{FF2B5EF4-FFF2-40B4-BE49-F238E27FC236}">
                <a16:creationId xmlns:a16="http://schemas.microsoft.com/office/drawing/2014/main" id="{D4FDDAB3-593D-C2A3-D67C-1F81CBA10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9553" y="553688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141" name="Text Box 54">
            <a:extLst>
              <a:ext uri="{FF2B5EF4-FFF2-40B4-BE49-F238E27FC236}">
                <a16:creationId xmlns:a16="http://schemas.microsoft.com/office/drawing/2014/main" id="{8E941170-F410-476C-A95E-334461856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4028" y="553688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42" name="Text Box 55">
            <a:extLst>
              <a:ext uri="{FF2B5EF4-FFF2-40B4-BE49-F238E27FC236}">
                <a16:creationId xmlns:a16="http://schemas.microsoft.com/office/drawing/2014/main" id="{6DB1BD91-3EF5-8F77-548B-CBA1C2747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653" y="553688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143" name="Text Box 56">
            <a:extLst>
              <a:ext uri="{FF2B5EF4-FFF2-40B4-BE49-F238E27FC236}">
                <a16:creationId xmlns:a16="http://schemas.microsoft.com/office/drawing/2014/main" id="{4AD011A1-20A7-FCDB-08BA-A6B294F92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278" y="553688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144" name="AutoShape 57">
            <a:extLst>
              <a:ext uri="{FF2B5EF4-FFF2-40B4-BE49-F238E27FC236}">
                <a16:creationId xmlns:a16="http://schemas.microsoft.com/office/drawing/2014/main" id="{62D919F0-127E-CB31-38CB-AA0299400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2928" y="4736780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2857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</a:endParaRPr>
          </a:p>
        </p:txBody>
      </p:sp>
      <p:sp>
        <p:nvSpPr>
          <p:cNvPr id="145" name="Rectangle 31">
            <a:extLst>
              <a:ext uri="{FF2B5EF4-FFF2-40B4-BE49-F238E27FC236}">
                <a16:creationId xmlns:a16="http://schemas.microsoft.com/office/drawing/2014/main" id="{34CB1563-D03F-5A2B-4F92-67E03B323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4928" y="646556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46" name="Rectangle 32">
            <a:extLst>
              <a:ext uri="{FF2B5EF4-FFF2-40B4-BE49-F238E27FC236}">
                <a16:creationId xmlns:a16="http://schemas.microsoft.com/office/drawing/2014/main" id="{2684E4E7-ABBE-8FF0-4A0E-0587AC605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9728" y="646556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47" name="Rectangle 33">
            <a:extLst>
              <a:ext uri="{FF2B5EF4-FFF2-40B4-BE49-F238E27FC236}">
                <a16:creationId xmlns:a16="http://schemas.microsoft.com/office/drawing/2014/main" id="{D30EA438-82F1-CE70-F8A0-F4F8B6395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528" y="646556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41</a:t>
            </a:r>
          </a:p>
        </p:txBody>
      </p:sp>
      <p:sp>
        <p:nvSpPr>
          <p:cNvPr id="148" name="Rectangle 34">
            <a:extLst>
              <a:ext uri="{FF2B5EF4-FFF2-40B4-BE49-F238E27FC236}">
                <a16:creationId xmlns:a16="http://schemas.microsoft.com/office/drawing/2014/main" id="{297F947A-9A0C-04AF-2828-18123E955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328" y="646556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49" name="Rectangle 35">
            <a:extLst>
              <a:ext uri="{FF2B5EF4-FFF2-40B4-BE49-F238E27FC236}">
                <a16:creationId xmlns:a16="http://schemas.microsoft.com/office/drawing/2014/main" id="{532C63EB-3365-81F0-2B19-3202CA800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4128" y="646556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50" name="Rectangle 36">
            <a:extLst>
              <a:ext uri="{FF2B5EF4-FFF2-40B4-BE49-F238E27FC236}">
                <a16:creationId xmlns:a16="http://schemas.microsoft.com/office/drawing/2014/main" id="{7D6045C1-C42C-B78B-0E48-747B3B3BA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8928" y="646556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18</a:t>
            </a:r>
          </a:p>
        </p:txBody>
      </p:sp>
      <p:sp>
        <p:nvSpPr>
          <p:cNvPr id="151" name="Rectangle 37">
            <a:extLst>
              <a:ext uri="{FF2B5EF4-FFF2-40B4-BE49-F238E27FC236}">
                <a16:creationId xmlns:a16="http://schemas.microsoft.com/office/drawing/2014/main" id="{E03C663F-4996-1D7B-9853-69254B86E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3728" y="646556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44</a:t>
            </a:r>
          </a:p>
        </p:txBody>
      </p:sp>
      <p:sp>
        <p:nvSpPr>
          <p:cNvPr id="152" name="Rectangle 38">
            <a:extLst>
              <a:ext uri="{FF2B5EF4-FFF2-40B4-BE49-F238E27FC236}">
                <a16:creationId xmlns:a16="http://schemas.microsoft.com/office/drawing/2014/main" id="{D17FA834-DB16-0BEF-08FE-096FB269A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8528" y="646556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59</a:t>
            </a:r>
          </a:p>
        </p:txBody>
      </p:sp>
      <p:sp>
        <p:nvSpPr>
          <p:cNvPr id="153" name="Rectangle 39">
            <a:extLst>
              <a:ext uri="{FF2B5EF4-FFF2-40B4-BE49-F238E27FC236}">
                <a16:creationId xmlns:a16="http://schemas.microsoft.com/office/drawing/2014/main" id="{429D480D-E9B8-7809-A4E0-857BF9C52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328" y="646556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32</a:t>
            </a:r>
          </a:p>
        </p:txBody>
      </p:sp>
      <p:sp>
        <p:nvSpPr>
          <p:cNvPr id="154" name="Rectangle 40">
            <a:extLst>
              <a:ext uri="{FF2B5EF4-FFF2-40B4-BE49-F238E27FC236}">
                <a16:creationId xmlns:a16="http://schemas.microsoft.com/office/drawing/2014/main" id="{3D85E983-FF0F-163B-D490-DA4B8ABF6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8128" y="646556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22</a:t>
            </a:r>
          </a:p>
        </p:txBody>
      </p:sp>
      <p:sp>
        <p:nvSpPr>
          <p:cNvPr id="155" name="Rectangle 41">
            <a:extLst>
              <a:ext uri="{FF2B5EF4-FFF2-40B4-BE49-F238E27FC236}">
                <a16:creationId xmlns:a16="http://schemas.microsoft.com/office/drawing/2014/main" id="{6DDF389C-BC11-2B4A-73FA-00BCD6740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2928" y="646556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X</a:t>
            </a:r>
          </a:p>
        </p:txBody>
      </p:sp>
      <p:sp>
        <p:nvSpPr>
          <p:cNvPr id="156" name="Rectangle 42">
            <a:extLst>
              <a:ext uri="{FF2B5EF4-FFF2-40B4-BE49-F238E27FC236}">
                <a16:creationId xmlns:a16="http://schemas.microsoft.com/office/drawing/2014/main" id="{91DC9C34-B800-FE12-ED64-260891D80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7728" y="646556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73</a:t>
            </a:r>
          </a:p>
        </p:txBody>
      </p:sp>
      <p:sp>
        <p:nvSpPr>
          <p:cNvPr id="157" name="Rectangle 43">
            <a:extLst>
              <a:ext uri="{FF2B5EF4-FFF2-40B4-BE49-F238E27FC236}">
                <a16:creationId xmlns:a16="http://schemas.microsoft.com/office/drawing/2014/main" id="{5A324978-94D0-3B52-BCAF-9C315D3E6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2528" y="6465568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58" name="Text Box 44">
            <a:extLst>
              <a:ext uri="{FF2B5EF4-FFF2-40B4-BE49-F238E27FC236}">
                <a16:creationId xmlns:a16="http://schemas.microsoft.com/office/drawing/2014/main" id="{E9667800-05DD-4A37-E534-CE919AB44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928" y="673226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59" name="Text Box 45">
            <a:extLst>
              <a:ext uri="{FF2B5EF4-FFF2-40B4-BE49-F238E27FC236}">
                <a16:creationId xmlns:a16="http://schemas.microsoft.com/office/drawing/2014/main" id="{3A54D1C0-5DF0-6B18-16B1-38D2C0771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6553" y="673226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60" name="Text Box 46">
            <a:extLst>
              <a:ext uri="{FF2B5EF4-FFF2-40B4-BE49-F238E27FC236}">
                <a16:creationId xmlns:a16="http://schemas.microsoft.com/office/drawing/2014/main" id="{351094D0-3D56-2ECA-DF2A-A6C4A6629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8178" y="673226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61" name="Text Box 47">
            <a:extLst>
              <a:ext uri="{FF2B5EF4-FFF2-40B4-BE49-F238E27FC236}">
                <a16:creationId xmlns:a16="http://schemas.microsoft.com/office/drawing/2014/main" id="{B12A6FF0-C351-3C4C-D2E2-0017830AD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9803" y="673226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62" name="Text Box 48">
            <a:extLst>
              <a:ext uri="{FF2B5EF4-FFF2-40B4-BE49-F238E27FC236}">
                <a16:creationId xmlns:a16="http://schemas.microsoft.com/office/drawing/2014/main" id="{F0182A52-037A-F7F6-2A4A-210478D54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1428" y="673226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63" name="Text Box 49">
            <a:extLst>
              <a:ext uri="{FF2B5EF4-FFF2-40B4-BE49-F238E27FC236}">
                <a16:creationId xmlns:a16="http://schemas.microsoft.com/office/drawing/2014/main" id="{16D5C14F-475B-4F2E-8109-2F43AE791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3053" y="673226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64" name="Text Box 50">
            <a:extLst>
              <a:ext uri="{FF2B5EF4-FFF2-40B4-BE49-F238E27FC236}">
                <a16:creationId xmlns:a16="http://schemas.microsoft.com/office/drawing/2014/main" id="{5E8E1403-734E-27FD-0C14-C49CBF3C5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4678" y="673226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65" name="Text Box 51">
            <a:extLst>
              <a:ext uri="{FF2B5EF4-FFF2-40B4-BE49-F238E27FC236}">
                <a16:creationId xmlns:a16="http://schemas.microsoft.com/office/drawing/2014/main" id="{0BB7B72D-7260-0A69-9226-71ADBF6EE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303" y="673226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66" name="Text Box 52">
            <a:extLst>
              <a:ext uri="{FF2B5EF4-FFF2-40B4-BE49-F238E27FC236}">
                <a16:creationId xmlns:a16="http://schemas.microsoft.com/office/drawing/2014/main" id="{88CFB8A9-A9E0-BCE2-CBE8-F27EED83B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7928" y="673226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67" name="Text Box 53">
            <a:extLst>
              <a:ext uri="{FF2B5EF4-FFF2-40B4-BE49-F238E27FC236}">
                <a16:creationId xmlns:a16="http://schemas.microsoft.com/office/drawing/2014/main" id="{2BBBC775-4FB5-D3E6-056D-47D03054E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9553" y="673226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168" name="Text Box 54">
            <a:extLst>
              <a:ext uri="{FF2B5EF4-FFF2-40B4-BE49-F238E27FC236}">
                <a16:creationId xmlns:a16="http://schemas.microsoft.com/office/drawing/2014/main" id="{0D956842-5522-F1BD-5F00-CB5859363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4028" y="673226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69" name="Text Box 55">
            <a:extLst>
              <a:ext uri="{FF2B5EF4-FFF2-40B4-BE49-F238E27FC236}">
                <a16:creationId xmlns:a16="http://schemas.microsoft.com/office/drawing/2014/main" id="{6FDA5F74-3829-6BE5-D19D-A289913D8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653" y="673226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170" name="Text Box 56">
            <a:extLst>
              <a:ext uri="{FF2B5EF4-FFF2-40B4-BE49-F238E27FC236}">
                <a16:creationId xmlns:a16="http://schemas.microsoft.com/office/drawing/2014/main" id="{F258DE27-C350-5923-1959-AA5498DA8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278" y="673226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44166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741EE-D2C8-22A8-5BB6-8F23B3300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panose="02020500000000000000" pitchFamily="18" charset="-120"/>
              </a:rPr>
              <a:t>Example </a:t>
            </a:r>
            <a:r>
              <a:rPr lang="en-MY" dirty="0"/>
              <a:t>Remove Cont.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D46246-E6E9-5218-C16E-2FD9DAFD642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0" name="Rectangle 2">
            <a:extLst>
              <a:ext uri="{FF2B5EF4-FFF2-40B4-BE49-F238E27FC236}">
                <a16:creationId xmlns:a16="http://schemas.microsoft.com/office/drawing/2014/main" id="{3A825ADC-38D5-583C-476A-FEE5FCC05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603" y="150919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pPr defTabSz="914400"/>
            <a:r>
              <a:rPr lang="en-US" altLang="zh-TW">
                <a:ea typeface="新細明體" panose="02020500000000000000" pitchFamily="18" charset="-120"/>
              </a:rPr>
              <a:t>Remove 59</a:t>
            </a:r>
          </a:p>
        </p:txBody>
      </p:sp>
      <p:sp>
        <p:nvSpPr>
          <p:cNvPr id="61" name="Rectangle 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38C7AD0D-318B-F3CF-6FE1-99BD6A2DE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403" y="2480745"/>
            <a:ext cx="3810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Get Mod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Search for 59</a:t>
            </a: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If found Mark it deleted</a:t>
            </a:r>
          </a:p>
          <a:p>
            <a:pPr marL="639763" marR="0" lvl="1" indent="-2460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endParaRPr kumimoji="0" lang="zh-TW" altLang="en-US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2" name="Rectangle 31">
            <a:extLst>
              <a:ext uri="{FF2B5EF4-FFF2-40B4-BE49-F238E27FC236}">
                <a16:creationId xmlns:a16="http://schemas.microsoft.com/office/drawing/2014/main" id="{7419AB23-C763-F531-5944-106D9160D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403" y="4919145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63" name="Rectangle 32">
            <a:extLst>
              <a:ext uri="{FF2B5EF4-FFF2-40B4-BE49-F238E27FC236}">
                <a16:creationId xmlns:a16="http://schemas.microsoft.com/office/drawing/2014/main" id="{A16A6DAF-C250-8550-3B92-EC28DFCCA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203" y="4919145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64" name="Rectangle 33">
            <a:extLst>
              <a:ext uri="{FF2B5EF4-FFF2-40B4-BE49-F238E27FC236}">
                <a16:creationId xmlns:a16="http://schemas.microsoft.com/office/drawing/2014/main" id="{61AEE5D6-7035-15DB-D27F-C3618C11F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003" y="4919145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41</a:t>
            </a:r>
          </a:p>
        </p:txBody>
      </p:sp>
      <p:sp>
        <p:nvSpPr>
          <p:cNvPr id="65" name="Rectangle 34">
            <a:extLst>
              <a:ext uri="{FF2B5EF4-FFF2-40B4-BE49-F238E27FC236}">
                <a16:creationId xmlns:a16="http://schemas.microsoft.com/office/drawing/2014/main" id="{F20585F5-A4E7-90A6-517E-2EFBAD677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6803" y="4919145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66" name="Rectangle 35">
            <a:extLst>
              <a:ext uri="{FF2B5EF4-FFF2-40B4-BE49-F238E27FC236}">
                <a16:creationId xmlns:a16="http://schemas.microsoft.com/office/drawing/2014/main" id="{6792DF99-F5C6-6FF8-215C-A7FA74A6D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1603" y="4919145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67" name="Rectangle 36">
            <a:extLst>
              <a:ext uri="{FF2B5EF4-FFF2-40B4-BE49-F238E27FC236}">
                <a16:creationId xmlns:a16="http://schemas.microsoft.com/office/drawing/2014/main" id="{B27EEF67-C318-776D-9C7E-DA48A4797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6403" y="4919145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18</a:t>
            </a:r>
          </a:p>
        </p:txBody>
      </p:sp>
      <p:sp>
        <p:nvSpPr>
          <p:cNvPr id="68" name="Rectangle 37">
            <a:extLst>
              <a:ext uri="{FF2B5EF4-FFF2-40B4-BE49-F238E27FC236}">
                <a16:creationId xmlns:a16="http://schemas.microsoft.com/office/drawing/2014/main" id="{AB5C8A34-96B6-3B25-D87C-EDE36252D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1203" y="4919145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44</a:t>
            </a:r>
          </a:p>
        </p:txBody>
      </p:sp>
      <p:sp>
        <p:nvSpPr>
          <p:cNvPr id="69" name="Rectangle 38">
            <a:extLst>
              <a:ext uri="{FF2B5EF4-FFF2-40B4-BE49-F238E27FC236}">
                <a16:creationId xmlns:a16="http://schemas.microsoft.com/office/drawing/2014/main" id="{BF2F2508-C3B3-5C60-AD03-E197DC2F0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6003" y="4919145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59</a:t>
            </a:r>
          </a:p>
        </p:txBody>
      </p:sp>
      <p:sp>
        <p:nvSpPr>
          <p:cNvPr id="70" name="Rectangle 39">
            <a:extLst>
              <a:ext uri="{FF2B5EF4-FFF2-40B4-BE49-F238E27FC236}">
                <a16:creationId xmlns:a16="http://schemas.microsoft.com/office/drawing/2014/main" id="{015167CE-43C9-9DFA-08EB-00FD52BF0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803" y="4919145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32</a:t>
            </a:r>
          </a:p>
        </p:txBody>
      </p:sp>
      <p:sp>
        <p:nvSpPr>
          <p:cNvPr id="71" name="Rectangle 40">
            <a:extLst>
              <a:ext uri="{FF2B5EF4-FFF2-40B4-BE49-F238E27FC236}">
                <a16:creationId xmlns:a16="http://schemas.microsoft.com/office/drawing/2014/main" id="{A6C345A4-49E7-77D0-688C-2E5D87AA4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5603" y="4919145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22</a:t>
            </a:r>
          </a:p>
        </p:txBody>
      </p:sp>
      <p:sp>
        <p:nvSpPr>
          <p:cNvPr id="72" name="Rectangle 41">
            <a:extLst>
              <a:ext uri="{FF2B5EF4-FFF2-40B4-BE49-F238E27FC236}">
                <a16:creationId xmlns:a16="http://schemas.microsoft.com/office/drawing/2014/main" id="{136B14AE-C989-BB45-DEB1-E5F0FD0AF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0403" y="4919145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X</a:t>
            </a:r>
          </a:p>
        </p:txBody>
      </p:sp>
      <p:sp>
        <p:nvSpPr>
          <p:cNvPr id="73" name="Rectangle 42">
            <a:extLst>
              <a:ext uri="{FF2B5EF4-FFF2-40B4-BE49-F238E27FC236}">
                <a16:creationId xmlns:a16="http://schemas.microsoft.com/office/drawing/2014/main" id="{44DAB3C7-9A08-87F8-C753-4EB9A53C2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5203" y="4919145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73</a:t>
            </a:r>
          </a:p>
        </p:txBody>
      </p:sp>
      <p:sp>
        <p:nvSpPr>
          <p:cNvPr id="74" name="Rectangle 43">
            <a:extLst>
              <a:ext uri="{FF2B5EF4-FFF2-40B4-BE49-F238E27FC236}">
                <a16:creationId xmlns:a16="http://schemas.microsoft.com/office/drawing/2014/main" id="{1D0645D4-0753-68CE-2187-A6B9F90DD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0003" y="4919145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75" name="Text Box 44">
            <a:extLst>
              <a:ext uri="{FF2B5EF4-FFF2-40B4-BE49-F238E27FC236}">
                <a16:creationId xmlns:a16="http://schemas.microsoft.com/office/drawing/2014/main" id="{CEB8D5E1-F276-5964-AC0B-6D8D7DBFC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403" y="518584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76" name="Text Box 45">
            <a:extLst>
              <a:ext uri="{FF2B5EF4-FFF2-40B4-BE49-F238E27FC236}">
                <a16:creationId xmlns:a16="http://schemas.microsoft.com/office/drawing/2014/main" id="{1A18BADD-4D25-D231-4727-0FBD7E869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4028" y="518584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7" name="Text Box 46">
            <a:extLst>
              <a:ext uri="{FF2B5EF4-FFF2-40B4-BE49-F238E27FC236}">
                <a16:creationId xmlns:a16="http://schemas.microsoft.com/office/drawing/2014/main" id="{8D83FF5C-A436-D5D0-0EF5-B1CF1BA64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653" y="518584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8" name="Text Box 47">
            <a:extLst>
              <a:ext uri="{FF2B5EF4-FFF2-40B4-BE49-F238E27FC236}">
                <a16:creationId xmlns:a16="http://schemas.microsoft.com/office/drawing/2014/main" id="{04B2EFB0-80A1-007E-AC70-75890DE9E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7278" y="518584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79" name="Text Box 48">
            <a:extLst>
              <a:ext uri="{FF2B5EF4-FFF2-40B4-BE49-F238E27FC236}">
                <a16:creationId xmlns:a16="http://schemas.microsoft.com/office/drawing/2014/main" id="{898A5E18-BEF8-AE4F-7EE7-238FF5374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8903" y="518584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80" name="Text Box 49">
            <a:extLst>
              <a:ext uri="{FF2B5EF4-FFF2-40B4-BE49-F238E27FC236}">
                <a16:creationId xmlns:a16="http://schemas.microsoft.com/office/drawing/2014/main" id="{20BCE9E6-FB3C-1257-3D50-AE4DFDAEC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0528" y="518584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81" name="Text Box 50">
            <a:extLst>
              <a:ext uri="{FF2B5EF4-FFF2-40B4-BE49-F238E27FC236}">
                <a16:creationId xmlns:a16="http://schemas.microsoft.com/office/drawing/2014/main" id="{3D2F367A-0D11-0F5D-1C03-6F5FBACD2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153" y="518584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82" name="Text Box 51">
            <a:extLst>
              <a:ext uri="{FF2B5EF4-FFF2-40B4-BE49-F238E27FC236}">
                <a16:creationId xmlns:a16="http://schemas.microsoft.com/office/drawing/2014/main" id="{82BC73A3-77ED-13D7-A435-8FD214F0C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778" y="518584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83" name="Text Box 52">
            <a:extLst>
              <a:ext uri="{FF2B5EF4-FFF2-40B4-BE49-F238E27FC236}">
                <a16:creationId xmlns:a16="http://schemas.microsoft.com/office/drawing/2014/main" id="{1D5F3303-DBE6-65FA-FAD3-D9A35B23C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403" y="518584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84" name="Text Box 53">
            <a:extLst>
              <a:ext uri="{FF2B5EF4-FFF2-40B4-BE49-F238E27FC236}">
                <a16:creationId xmlns:a16="http://schemas.microsoft.com/office/drawing/2014/main" id="{88AAC7EA-0BB8-4CBB-692D-E03B7E79F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7028" y="518584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85" name="Text Box 54">
            <a:extLst>
              <a:ext uri="{FF2B5EF4-FFF2-40B4-BE49-F238E27FC236}">
                <a16:creationId xmlns:a16="http://schemas.microsoft.com/office/drawing/2014/main" id="{1FCFCAB0-CA64-5AC6-A60C-175750120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1503" y="5185845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86" name="Text Box 55">
            <a:extLst>
              <a:ext uri="{FF2B5EF4-FFF2-40B4-BE49-F238E27FC236}">
                <a16:creationId xmlns:a16="http://schemas.microsoft.com/office/drawing/2014/main" id="{C48EB200-C953-BDBE-66DD-FD7A2AF7D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3128" y="5185845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87" name="Text Box 56">
            <a:extLst>
              <a:ext uri="{FF2B5EF4-FFF2-40B4-BE49-F238E27FC236}">
                <a16:creationId xmlns:a16="http://schemas.microsoft.com/office/drawing/2014/main" id="{15395F6D-5A37-DF69-4A71-C8623CBBD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4753" y="5185845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88" name="AutoShape 57">
            <a:extLst>
              <a:ext uri="{FF2B5EF4-FFF2-40B4-BE49-F238E27FC236}">
                <a16:creationId xmlns:a16="http://schemas.microsoft.com/office/drawing/2014/main" id="{983D9E40-2318-7AED-15D5-264974147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6003" y="4385745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2857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</a:endParaRPr>
          </a:p>
        </p:txBody>
      </p:sp>
      <p:sp>
        <p:nvSpPr>
          <p:cNvPr id="89" name="Rectangle 31">
            <a:extLst>
              <a:ext uri="{FF2B5EF4-FFF2-40B4-BE49-F238E27FC236}">
                <a16:creationId xmlns:a16="http://schemas.microsoft.com/office/drawing/2014/main" id="{DFC5AF5F-9D24-BE36-6F12-EA2995BEE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403" y="6114533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90" name="Rectangle 32">
            <a:extLst>
              <a:ext uri="{FF2B5EF4-FFF2-40B4-BE49-F238E27FC236}">
                <a16:creationId xmlns:a16="http://schemas.microsoft.com/office/drawing/2014/main" id="{E37F054E-CB7A-D0BA-4103-7476A847D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203" y="6114533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91" name="Rectangle 33">
            <a:extLst>
              <a:ext uri="{FF2B5EF4-FFF2-40B4-BE49-F238E27FC236}">
                <a16:creationId xmlns:a16="http://schemas.microsoft.com/office/drawing/2014/main" id="{D1C79623-4C7D-C25A-6BE9-3ECE211F9C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003" y="6114533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41</a:t>
            </a:r>
          </a:p>
        </p:txBody>
      </p:sp>
      <p:sp>
        <p:nvSpPr>
          <p:cNvPr id="92" name="Rectangle 34">
            <a:extLst>
              <a:ext uri="{FF2B5EF4-FFF2-40B4-BE49-F238E27FC236}">
                <a16:creationId xmlns:a16="http://schemas.microsoft.com/office/drawing/2014/main" id="{F010C2B6-B66E-F004-FC8F-994246043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6803" y="6114533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93" name="Rectangle 35">
            <a:extLst>
              <a:ext uri="{FF2B5EF4-FFF2-40B4-BE49-F238E27FC236}">
                <a16:creationId xmlns:a16="http://schemas.microsoft.com/office/drawing/2014/main" id="{80748E74-A2F3-416C-CC3F-59E605C31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1603" y="6114533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94" name="Rectangle 36">
            <a:extLst>
              <a:ext uri="{FF2B5EF4-FFF2-40B4-BE49-F238E27FC236}">
                <a16:creationId xmlns:a16="http://schemas.microsoft.com/office/drawing/2014/main" id="{89464323-4210-DC30-1771-3597457ED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6403" y="6114533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18</a:t>
            </a:r>
          </a:p>
        </p:txBody>
      </p:sp>
      <p:sp>
        <p:nvSpPr>
          <p:cNvPr id="95" name="Rectangle 37">
            <a:extLst>
              <a:ext uri="{FF2B5EF4-FFF2-40B4-BE49-F238E27FC236}">
                <a16:creationId xmlns:a16="http://schemas.microsoft.com/office/drawing/2014/main" id="{2A59F6FD-FAD5-A9DB-5F50-9389AD9B1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1203" y="6114533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44</a:t>
            </a:r>
          </a:p>
        </p:txBody>
      </p:sp>
      <p:sp>
        <p:nvSpPr>
          <p:cNvPr id="96" name="Rectangle 38">
            <a:extLst>
              <a:ext uri="{FF2B5EF4-FFF2-40B4-BE49-F238E27FC236}">
                <a16:creationId xmlns:a16="http://schemas.microsoft.com/office/drawing/2014/main" id="{153943CF-A079-7BF6-1F2A-0CD559812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6003" y="6114533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X</a:t>
            </a:r>
          </a:p>
        </p:txBody>
      </p:sp>
      <p:sp>
        <p:nvSpPr>
          <p:cNvPr id="97" name="Rectangle 39">
            <a:extLst>
              <a:ext uri="{FF2B5EF4-FFF2-40B4-BE49-F238E27FC236}">
                <a16:creationId xmlns:a16="http://schemas.microsoft.com/office/drawing/2014/main" id="{4DEAE988-72A1-A369-8D29-7249712CC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803" y="6114533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32</a:t>
            </a:r>
          </a:p>
        </p:txBody>
      </p:sp>
      <p:sp>
        <p:nvSpPr>
          <p:cNvPr id="98" name="Rectangle 40">
            <a:extLst>
              <a:ext uri="{FF2B5EF4-FFF2-40B4-BE49-F238E27FC236}">
                <a16:creationId xmlns:a16="http://schemas.microsoft.com/office/drawing/2014/main" id="{77BF3722-EC2A-1398-D1C7-7A931CC3D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5603" y="6114533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22</a:t>
            </a:r>
          </a:p>
        </p:txBody>
      </p:sp>
      <p:sp>
        <p:nvSpPr>
          <p:cNvPr id="99" name="Rectangle 41">
            <a:extLst>
              <a:ext uri="{FF2B5EF4-FFF2-40B4-BE49-F238E27FC236}">
                <a16:creationId xmlns:a16="http://schemas.microsoft.com/office/drawing/2014/main" id="{C5BFA25D-1F12-15F6-852E-241FB532D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0403" y="6114533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X</a:t>
            </a:r>
          </a:p>
        </p:txBody>
      </p:sp>
      <p:sp>
        <p:nvSpPr>
          <p:cNvPr id="100" name="Rectangle 42">
            <a:extLst>
              <a:ext uri="{FF2B5EF4-FFF2-40B4-BE49-F238E27FC236}">
                <a16:creationId xmlns:a16="http://schemas.microsoft.com/office/drawing/2014/main" id="{69769B38-D9C7-B8A8-B4D8-150E7E657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5203" y="6114533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73</a:t>
            </a:r>
          </a:p>
        </p:txBody>
      </p:sp>
      <p:sp>
        <p:nvSpPr>
          <p:cNvPr id="101" name="Rectangle 43">
            <a:extLst>
              <a:ext uri="{FF2B5EF4-FFF2-40B4-BE49-F238E27FC236}">
                <a16:creationId xmlns:a16="http://schemas.microsoft.com/office/drawing/2014/main" id="{C27DE482-0ADE-D8E5-0970-7049BB81D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0003" y="6114533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02" name="Text Box 44">
            <a:extLst>
              <a:ext uri="{FF2B5EF4-FFF2-40B4-BE49-F238E27FC236}">
                <a16:creationId xmlns:a16="http://schemas.microsoft.com/office/drawing/2014/main" id="{C1329DAB-A9EA-B1F7-3880-5BCD38AAC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403" y="638123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03" name="Text Box 45">
            <a:extLst>
              <a:ext uri="{FF2B5EF4-FFF2-40B4-BE49-F238E27FC236}">
                <a16:creationId xmlns:a16="http://schemas.microsoft.com/office/drawing/2014/main" id="{A2759B15-1576-6849-400A-2C496F681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4028" y="638123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04" name="Text Box 46">
            <a:extLst>
              <a:ext uri="{FF2B5EF4-FFF2-40B4-BE49-F238E27FC236}">
                <a16:creationId xmlns:a16="http://schemas.microsoft.com/office/drawing/2014/main" id="{7BD175EB-6355-6945-E5CC-1622F0013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653" y="638123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05" name="Text Box 47">
            <a:extLst>
              <a:ext uri="{FF2B5EF4-FFF2-40B4-BE49-F238E27FC236}">
                <a16:creationId xmlns:a16="http://schemas.microsoft.com/office/drawing/2014/main" id="{F245209D-151B-6AE5-CD9A-34FBBDB660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7278" y="638123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06" name="Text Box 48">
            <a:extLst>
              <a:ext uri="{FF2B5EF4-FFF2-40B4-BE49-F238E27FC236}">
                <a16:creationId xmlns:a16="http://schemas.microsoft.com/office/drawing/2014/main" id="{02922509-555F-24DF-BC21-8812531F5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8903" y="638123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07" name="Text Box 49">
            <a:extLst>
              <a:ext uri="{FF2B5EF4-FFF2-40B4-BE49-F238E27FC236}">
                <a16:creationId xmlns:a16="http://schemas.microsoft.com/office/drawing/2014/main" id="{9A61CC6A-9F1A-A52E-86DE-CA779725A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0528" y="638123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08" name="Text Box 50">
            <a:extLst>
              <a:ext uri="{FF2B5EF4-FFF2-40B4-BE49-F238E27FC236}">
                <a16:creationId xmlns:a16="http://schemas.microsoft.com/office/drawing/2014/main" id="{A5D11CA7-7539-D546-54A9-18C2EFC25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153" y="638123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09" name="Text Box 51">
            <a:extLst>
              <a:ext uri="{FF2B5EF4-FFF2-40B4-BE49-F238E27FC236}">
                <a16:creationId xmlns:a16="http://schemas.microsoft.com/office/drawing/2014/main" id="{C5D0775A-75C4-BFA4-7035-49D758FDF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778" y="638123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10" name="Text Box 52">
            <a:extLst>
              <a:ext uri="{FF2B5EF4-FFF2-40B4-BE49-F238E27FC236}">
                <a16:creationId xmlns:a16="http://schemas.microsoft.com/office/drawing/2014/main" id="{398CFC4C-1FA3-5635-EB72-E52B0D87A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403" y="638123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11" name="Text Box 53">
            <a:extLst>
              <a:ext uri="{FF2B5EF4-FFF2-40B4-BE49-F238E27FC236}">
                <a16:creationId xmlns:a16="http://schemas.microsoft.com/office/drawing/2014/main" id="{96699ABD-5CB4-D0D2-2C9F-E574C2A98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7028" y="638123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112" name="Text Box 54">
            <a:extLst>
              <a:ext uri="{FF2B5EF4-FFF2-40B4-BE49-F238E27FC236}">
                <a16:creationId xmlns:a16="http://schemas.microsoft.com/office/drawing/2014/main" id="{52560745-D1C1-8895-5345-47300ECCB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1503" y="6381233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13" name="Text Box 55">
            <a:extLst>
              <a:ext uri="{FF2B5EF4-FFF2-40B4-BE49-F238E27FC236}">
                <a16:creationId xmlns:a16="http://schemas.microsoft.com/office/drawing/2014/main" id="{687B2BAD-BA25-86DD-FC10-D9753DBEFA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3128" y="6381233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114" name="Text Box 56">
            <a:extLst>
              <a:ext uri="{FF2B5EF4-FFF2-40B4-BE49-F238E27FC236}">
                <a16:creationId xmlns:a16="http://schemas.microsoft.com/office/drawing/2014/main" id="{55A4C8D2-8828-CED9-9D35-CBB766761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4753" y="6381233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35057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17352-1829-881F-8F29-8FA27282A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Example Insert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1CC08A-6EE8-A12B-AEE7-46604C8A1D78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4" name="Rectangle 2">
            <a:extLst>
              <a:ext uri="{FF2B5EF4-FFF2-40B4-BE49-F238E27FC236}">
                <a16:creationId xmlns:a16="http://schemas.microsoft.com/office/drawing/2014/main" id="{42B3FE1A-C4E9-F0C4-AF20-F34AE2350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603" y="1756156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pPr defTabSz="914400"/>
            <a:r>
              <a:rPr lang="en-US" altLang="zh-TW" dirty="0">
                <a:ea typeface="新細明體" panose="02020500000000000000" pitchFamily="18" charset="-120"/>
              </a:rPr>
              <a:t>Insert 57</a:t>
            </a:r>
          </a:p>
        </p:txBody>
      </p:sp>
      <p:sp>
        <p:nvSpPr>
          <p:cNvPr id="65" name="Rectangle 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09500D52-B0D7-E686-4888-6EB5E74B5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403" y="2727706"/>
            <a:ext cx="3810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fontAlgn="base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anose="05020102010507070707" pitchFamily="18" charset="2"/>
              <a:buChar char=""/>
              <a:tabLst/>
              <a:defRPr/>
            </a:pP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tantia"/>
                <a:ea typeface="新細明體" panose="02020500000000000000" pitchFamily="18" charset="-120"/>
                <a:cs typeface="+mn-cs"/>
              </a:rPr>
              <a:t>H(57) = 57%13 = 5</a:t>
            </a:r>
          </a:p>
          <a:p>
            <a:pPr marL="639763" marR="0" lvl="1" indent="-2460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F6FC6"/>
              </a:buClr>
              <a:buSzPct val="85000"/>
              <a:buFont typeface="Wingdings 2" panose="05020102010507070707" pitchFamily="18" charset="2"/>
              <a:buChar char=""/>
              <a:tabLst/>
              <a:defRPr/>
            </a:pPr>
            <a:endParaRPr kumimoji="0" lang="zh-TW" altLang="en-US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nstantia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8" name="Rectangle 31">
            <a:extLst>
              <a:ext uri="{FF2B5EF4-FFF2-40B4-BE49-F238E27FC236}">
                <a16:creationId xmlns:a16="http://schemas.microsoft.com/office/drawing/2014/main" id="{518F4E9B-0886-14F8-A5D8-60237F742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403" y="5166106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69" name="Rectangle 32">
            <a:extLst>
              <a:ext uri="{FF2B5EF4-FFF2-40B4-BE49-F238E27FC236}">
                <a16:creationId xmlns:a16="http://schemas.microsoft.com/office/drawing/2014/main" id="{B66B115F-78BF-B545-9FEE-E5126E218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203" y="5166106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70" name="Rectangle 33">
            <a:extLst>
              <a:ext uri="{FF2B5EF4-FFF2-40B4-BE49-F238E27FC236}">
                <a16:creationId xmlns:a16="http://schemas.microsoft.com/office/drawing/2014/main" id="{4843912D-696D-6BD0-A1AE-FBB1AB411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003" y="5166106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41</a:t>
            </a:r>
          </a:p>
        </p:txBody>
      </p:sp>
      <p:sp>
        <p:nvSpPr>
          <p:cNvPr id="71" name="Rectangle 34">
            <a:extLst>
              <a:ext uri="{FF2B5EF4-FFF2-40B4-BE49-F238E27FC236}">
                <a16:creationId xmlns:a16="http://schemas.microsoft.com/office/drawing/2014/main" id="{87C3B6E0-5585-945F-6CA7-BE1FEC110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6803" y="5166106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72" name="Rectangle 35">
            <a:extLst>
              <a:ext uri="{FF2B5EF4-FFF2-40B4-BE49-F238E27FC236}">
                <a16:creationId xmlns:a16="http://schemas.microsoft.com/office/drawing/2014/main" id="{D3B0C6A0-008F-4CCE-AC78-D3CA282FD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1603" y="5166106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73" name="Rectangle 36">
            <a:extLst>
              <a:ext uri="{FF2B5EF4-FFF2-40B4-BE49-F238E27FC236}">
                <a16:creationId xmlns:a16="http://schemas.microsoft.com/office/drawing/2014/main" id="{020C6CF5-B6B4-A3F0-9C31-F5BF93D06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6403" y="5166106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18</a:t>
            </a:r>
          </a:p>
        </p:txBody>
      </p:sp>
      <p:sp>
        <p:nvSpPr>
          <p:cNvPr id="74" name="Rectangle 37">
            <a:extLst>
              <a:ext uri="{FF2B5EF4-FFF2-40B4-BE49-F238E27FC236}">
                <a16:creationId xmlns:a16="http://schemas.microsoft.com/office/drawing/2014/main" id="{0EF64FE7-C44B-1C46-5E0D-BF846C527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1203" y="5166106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44</a:t>
            </a:r>
          </a:p>
        </p:txBody>
      </p:sp>
      <p:sp>
        <p:nvSpPr>
          <p:cNvPr id="75" name="Rectangle 38">
            <a:extLst>
              <a:ext uri="{FF2B5EF4-FFF2-40B4-BE49-F238E27FC236}">
                <a16:creationId xmlns:a16="http://schemas.microsoft.com/office/drawing/2014/main" id="{862A0C93-ECA2-3087-2F68-3361220DD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6003" y="5166106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X</a:t>
            </a:r>
          </a:p>
        </p:txBody>
      </p:sp>
      <p:sp>
        <p:nvSpPr>
          <p:cNvPr id="76" name="Rectangle 39">
            <a:extLst>
              <a:ext uri="{FF2B5EF4-FFF2-40B4-BE49-F238E27FC236}">
                <a16:creationId xmlns:a16="http://schemas.microsoft.com/office/drawing/2014/main" id="{B1CF3279-9E3E-DDFA-F7FB-2A02F7804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803" y="5166106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32</a:t>
            </a:r>
          </a:p>
        </p:txBody>
      </p:sp>
      <p:sp>
        <p:nvSpPr>
          <p:cNvPr id="77" name="Rectangle 40">
            <a:extLst>
              <a:ext uri="{FF2B5EF4-FFF2-40B4-BE49-F238E27FC236}">
                <a16:creationId xmlns:a16="http://schemas.microsoft.com/office/drawing/2014/main" id="{C90E27BA-7463-DB4B-1C0C-17AF8D62D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5603" y="5166106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22</a:t>
            </a:r>
          </a:p>
        </p:txBody>
      </p:sp>
      <p:sp>
        <p:nvSpPr>
          <p:cNvPr id="78" name="Rectangle 41">
            <a:extLst>
              <a:ext uri="{FF2B5EF4-FFF2-40B4-BE49-F238E27FC236}">
                <a16:creationId xmlns:a16="http://schemas.microsoft.com/office/drawing/2014/main" id="{BB95CB9B-9389-02A7-E3C0-F78EE73CB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0403" y="5166106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X</a:t>
            </a:r>
          </a:p>
        </p:txBody>
      </p:sp>
      <p:sp>
        <p:nvSpPr>
          <p:cNvPr id="79" name="Rectangle 42">
            <a:extLst>
              <a:ext uri="{FF2B5EF4-FFF2-40B4-BE49-F238E27FC236}">
                <a16:creationId xmlns:a16="http://schemas.microsoft.com/office/drawing/2014/main" id="{0C8E5A67-BEC0-4CEF-58CA-EA8849302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5203" y="5166106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73</a:t>
            </a:r>
          </a:p>
        </p:txBody>
      </p:sp>
      <p:sp>
        <p:nvSpPr>
          <p:cNvPr id="80" name="Rectangle 43">
            <a:extLst>
              <a:ext uri="{FF2B5EF4-FFF2-40B4-BE49-F238E27FC236}">
                <a16:creationId xmlns:a16="http://schemas.microsoft.com/office/drawing/2014/main" id="{404E2F8B-EC2B-5439-DDC2-8E68E5E87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0003" y="5166106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81" name="Text Box 44">
            <a:extLst>
              <a:ext uri="{FF2B5EF4-FFF2-40B4-BE49-F238E27FC236}">
                <a16:creationId xmlns:a16="http://schemas.microsoft.com/office/drawing/2014/main" id="{30B00BB6-FF97-DD74-C90E-48A929BB2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403" y="5432806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82" name="Text Box 45">
            <a:extLst>
              <a:ext uri="{FF2B5EF4-FFF2-40B4-BE49-F238E27FC236}">
                <a16:creationId xmlns:a16="http://schemas.microsoft.com/office/drawing/2014/main" id="{86BDE24C-760C-93A8-1397-D5E36FA54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4028" y="5432806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83" name="Text Box 46">
            <a:extLst>
              <a:ext uri="{FF2B5EF4-FFF2-40B4-BE49-F238E27FC236}">
                <a16:creationId xmlns:a16="http://schemas.microsoft.com/office/drawing/2014/main" id="{881BB9E5-BCDF-E03E-3609-1083CF82F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653" y="5432806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84" name="Text Box 47">
            <a:extLst>
              <a:ext uri="{FF2B5EF4-FFF2-40B4-BE49-F238E27FC236}">
                <a16:creationId xmlns:a16="http://schemas.microsoft.com/office/drawing/2014/main" id="{C9DEC0C4-A636-8455-5E90-E7BBFA8A54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7278" y="5432806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85" name="Text Box 48">
            <a:extLst>
              <a:ext uri="{FF2B5EF4-FFF2-40B4-BE49-F238E27FC236}">
                <a16:creationId xmlns:a16="http://schemas.microsoft.com/office/drawing/2014/main" id="{C3650B25-A15C-2C8B-AA04-5D0069F18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8903" y="5432806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86" name="Text Box 49">
            <a:extLst>
              <a:ext uri="{FF2B5EF4-FFF2-40B4-BE49-F238E27FC236}">
                <a16:creationId xmlns:a16="http://schemas.microsoft.com/office/drawing/2014/main" id="{940EC8EB-0EBE-DB89-52CE-C24E87927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0528" y="5432806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87" name="Text Box 50">
            <a:extLst>
              <a:ext uri="{FF2B5EF4-FFF2-40B4-BE49-F238E27FC236}">
                <a16:creationId xmlns:a16="http://schemas.microsoft.com/office/drawing/2014/main" id="{12BB3668-5693-603E-ACF8-4805481F8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153" y="5432806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88" name="Text Box 51">
            <a:extLst>
              <a:ext uri="{FF2B5EF4-FFF2-40B4-BE49-F238E27FC236}">
                <a16:creationId xmlns:a16="http://schemas.microsoft.com/office/drawing/2014/main" id="{982B7342-3EE1-5290-FC49-E056670DF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778" y="5432806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89" name="Text Box 52">
            <a:extLst>
              <a:ext uri="{FF2B5EF4-FFF2-40B4-BE49-F238E27FC236}">
                <a16:creationId xmlns:a16="http://schemas.microsoft.com/office/drawing/2014/main" id="{6EAAB397-EA4E-D4A7-9C05-2BF74E532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403" y="5432806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90" name="Text Box 53">
            <a:extLst>
              <a:ext uri="{FF2B5EF4-FFF2-40B4-BE49-F238E27FC236}">
                <a16:creationId xmlns:a16="http://schemas.microsoft.com/office/drawing/2014/main" id="{10916212-C5B2-A3C8-207D-109D8EF55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7028" y="5432806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91" name="Text Box 54">
            <a:extLst>
              <a:ext uri="{FF2B5EF4-FFF2-40B4-BE49-F238E27FC236}">
                <a16:creationId xmlns:a16="http://schemas.microsoft.com/office/drawing/2014/main" id="{7A11F16B-163B-DBC4-6042-8951AA538C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1503" y="5432806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92" name="Text Box 55">
            <a:extLst>
              <a:ext uri="{FF2B5EF4-FFF2-40B4-BE49-F238E27FC236}">
                <a16:creationId xmlns:a16="http://schemas.microsoft.com/office/drawing/2014/main" id="{A197A153-6027-5707-F258-2183E466F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3128" y="5432806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93" name="Text Box 56">
            <a:extLst>
              <a:ext uri="{FF2B5EF4-FFF2-40B4-BE49-F238E27FC236}">
                <a16:creationId xmlns:a16="http://schemas.microsoft.com/office/drawing/2014/main" id="{54D73751-63AD-D177-931F-EA1EA8E2E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4753" y="5432806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94" name="AutoShape 57">
            <a:extLst>
              <a:ext uri="{FF2B5EF4-FFF2-40B4-BE49-F238E27FC236}">
                <a16:creationId xmlns:a16="http://schemas.microsoft.com/office/drawing/2014/main" id="{480A865D-18D0-20EA-6A96-7A204F0F0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6403" y="4632706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2857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</a:endParaRPr>
          </a:p>
        </p:txBody>
      </p:sp>
      <p:sp>
        <p:nvSpPr>
          <p:cNvPr id="95" name="Rectangle 31">
            <a:extLst>
              <a:ext uri="{FF2B5EF4-FFF2-40B4-BE49-F238E27FC236}">
                <a16:creationId xmlns:a16="http://schemas.microsoft.com/office/drawing/2014/main" id="{8D98AE15-31C4-DA74-1794-BA17769F7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403" y="6361494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96" name="Rectangle 32">
            <a:extLst>
              <a:ext uri="{FF2B5EF4-FFF2-40B4-BE49-F238E27FC236}">
                <a16:creationId xmlns:a16="http://schemas.microsoft.com/office/drawing/2014/main" id="{A450B366-088A-8C53-67AC-E22384407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203" y="6361494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97" name="Rectangle 33">
            <a:extLst>
              <a:ext uri="{FF2B5EF4-FFF2-40B4-BE49-F238E27FC236}">
                <a16:creationId xmlns:a16="http://schemas.microsoft.com/office/drawing/2014/main" id="{C51F7E86-41BF-6C7F-3CB4-E0189D0BC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2003" y="6361494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41</a:t>
            </a:r>
          </a:p>
        </p:txBody>
      </p:sp>
      <p:sp>
        <p:nvSpPr>
          <p:cNvPr id="98" name="Rectangle 34">
            <a:extLst>
              <a:ext uri="{FF2B5EF4-FFF2-40B4-BE49-F238E27FC236}">
                <a16:creationId xmlns:a16="http://schemas.microsoft.com/office/drawing/2014/main" id="{E4BF800B-077C-CBE4-B010-CC0C1071D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6803" y="6361494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99" name="Rectangle 35">
            <a:extLst>
              <a:ext uri="{FF2B5EF4-FFF2-40B4-BE49-F238E27FC236}">
                <a16:creationId xmlns:a16="http://schemas.microsoft.com/office/drawing/2014/main" id="{AB7B788B-3EB0-2B7A-5478-2D0E73B9A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1603" y="6361494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00" name="Rectangle 36">
            <a:extLst>
              <a:ext uri="{FF2B5EF4-FFF2-40B4-BE49-F238E27FC236}">
                <a16:creationId xmlns:a16="http://schemas.microsoft.com/office/drawing/2014/main" id="{455B6BD6-F33A-EBA2-1C26-532C3E5F6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6403" y="6361494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18</a:t>
            </a:r>
          </a:p>
        </p:txBody>
      </p:sp>
      <p:sp>
        <p:nvSpPr>
          <p:cNvPr id="101" name="Rectangle 37">
            <a:extLst>
              <a:ext uri="{FF2B5EF4-FFF2-40B4-BE49-F238E27FC236}">
                <a16:creationId xmlns:a16="http://schemas.microsoft.com/office/drawing/2014/main" id="{ACACE794-7F5C-A622-0CA6-AD574AFDC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1203" y="6361494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44</a:t>
            </a:r>
          </a:p>
        </p:txBody>
      </p:sp>
      <p:sp>
        <p:nvSpPr>
          <p:cNvPr id="102" name="Rectangle 38">
            <a:extLst>
              <a:ext uri="{FF2B5EF4-FFF2-40B4-BE49-F238E27FC236}">
                <a16:creationId xmlns:a16="http://schemas.microsoft.com/office/drawing/2014/main" id="{0B7FE0DF-5656-A1CF-86D8-6DFD74013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6003" y="6361494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57</a:t>
            </a:r>
          </a:p>
        </p:txBody>
      </p:sp>
      <p:sp>
        <p:nvSpPr>
          <p:cNvPr id="103" name="Rectangle 39">
            <a:extLst>
              <a:ext uri="{FF2B5EF4-FFF2-40B4-BE49-F238E27FC236}">
                <a16:creationId xmlns:a16="http://schemas.microsoft.com/office/drawing/2014/main" id="{6FC28374-A673-CFE4-D962-838D0DBC8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0803" y="6361494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32</a:t>
            </a:r>
          </a:p>
        </p:txBody>
      </p:sp>
      <p:sp>
        <p:nvSpPr>
          <p:cNvPr id="104" name="Rectangle 40">
            <a:extLst>
              <a:ext uri="{FF2B5EF4-FFF2-40B4-BE49-F238E27FC236}">
                <a16:creationId xmlns:a16="http://schemas.microsoft.com/office/drawing/2014/main" id="{FDA078D7-7326-6326-66FA-E8D9EFC45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5603" y="6361494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22</a:t>
            </a:r>
          </a:p>
        </p:txBody>
      </p:sp>
      <p:sp>
        <p:nvSpPr>
          <p:cNvPr id="105" name="Rectangle 41">
            <a:extLst>
              <a:ext uri="{FF2B5EF4-FFF2-40B4-BE49-F238E27FC236}">
                <a16:creationId xmlns:a16="http://schemas.microsoft.com/office/drawing/2014/main" id="{105CE31C-D13A-EA48-01A4-F48332675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0403" y="6361494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X</a:t>
            </a:r>
          </a:p>
        </p:txBody>
      </p:sp>
      <p:sp>
        <p:nvSpPr>
          <p:cNvPr id="106" name="Rectangle 42">
            <a:extLst>
              <a:ext uri="{FF2B5EF4-FFF2-40B4-BE49-F238E27FC236}">
                <a16:creationId xmlns:a16="http://schemas.microsoft.com/office/drawing/2014/main" id="{CEAB94EE-12A4-C31C-A58A-E26400C0C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5203" y="6361494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73</a:t>
            </a:r>
          </a:p>
        </p:txBody>
      </p:sp>
      <p:sp>
        <p:nvSpPr>
          <p:cNvPr id="107" name="Rectangle 43">
            <a:extLst>
              <a:ext uri="{FF2B5EF4-FFF2-40B4-BE49-F238E27FC236}">
                <a16:creationId xmlns:a16="http://schemas.microsoft.com/office/drawing/2014/main" id="{5143D68A-2466-7311-22D7-DBCA6A577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0003" y="6361494"/>
            <a:ext cx="304800" cy="304800"/>
          </a:xfrm>
          <a:prstGeom prst="rect">
            <a:avLst/>
          </a:prstGeom>
          <a:solidFill>
            <a:srgbClr val="0F6FC6"/>
          </a:solidFill>
          <a:ln w="19050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08" name="Text Box 44">
            <a:extLst>
              <a:ext uri="{FF2B5EF4-FFF2-40B4-BE49-F238E27FC236}">
                <a16:creationId xmlns:a16="http://schemas.microsoft.com/office/drawing/2014/main" id="{F0826448-EF3F-DCEF-7763-058350758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403" y="6628194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09" name="Text Box 45">
            <a:extLst>
              <a:ext uri="{FF2B5EF4-FFF2-40B4-BE49-F238E27FC236}">
                <a16:creationId xmlns:a16="http://schemas.microsoft.com/office/drawing/2014/main" id="{F016100F-F328-DF63-6711-A89B85C57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4028" y="6628194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10" name="Text Box 46">
            <a:extLst>
              <a:ext uri="{FF2B5EF4-FFF2-40B4-BE49-F238E27FC236}">
                <a16:creationId xmlns:a16="http://schemas.microsoft.com/office/drawing/2014/main" id="{502885A7-A7FC-B7F4-EBF7-DACF38B74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5653" y="6628194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11" name="Text Box 47">
            <a:extLst>
              <a:ext uri="{FF2B5EF4-FFF2-40B4-BE49-F238E27FC236}">
                <a16:creationId xmlns:a16="http://schemas.microsoft.com/office/drawing/2014/main" id="{D34012E2-C381-67AC-12CB-ED57CB3CD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7278" y="6628194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12" name="Text Box 48">
            <a:extLst>
              <a:ext uri="{FF2B5EF4-FFF2-40B4-BE49-F238E27FC236}">
                <a16:creationId xmlns:a16="http://schemas.microsoft.com/office/drawing/2014/main" id="{8CB96C37-66F7-7ED9-9CD6-62453FF7A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8903" y="6628194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13" name="Text Box 49">
            <a:extLst>
              <a:ext uri="{FF2B5EF4-FFF2-40B4-BE49-F238E27FC236}">
                <a16:creationId xmlns:a16="http://schemas.microsoft.com/office/drawing/2014/main" id="{BD822D46-4613-675F-9C19-A1C4259E7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0528" y="6628194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14" name="Text Box 50">
            <a:extLst>
              <a:ext uri="{FF2B5EF4-FFF2-40B4-BE49-F238E27FC236}">
                <a16:creationId xmlns:a16="http://schemas.microsoft.com/office/drawing/2014/main" id="{CFB7B085-A4CF-1833-C997-47DDFC949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2153" y="6628194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15" name="Text Box 51">
            <a:extLst>
              <a:ext uri="{FF2B5EF4-FFF2-40B4-BE49-F238E27FC236}">
                <a16:creationId xmlns:a16="http://schemas.microsoft.com/office/drawing/2014/main" id="{4612143D-84F2-1295-D1F1-B089274E6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3778" y="6628194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16" name="Text Box 52">
            <a:extLst>
              <a:ext uri="{FF2B5EF4-FFF2-40B4-BE49-F238E27FC236}">
                <a16:creationId xmlns:a16="http://schemas.microsoft.com/office/drawing/2014/main" id="{D0CFB41B-9F45-4440-690D-A12B10A28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403" y="6628194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17" name="Text Box 53">
            <a:extLst>
              <a:ext uri="{FF2B5EF4-FFF2-40B4-BE49-F238E27FC236}">
                <a16:creationId xmlns:a16="http://schemas.microsoft.com/office/drawing/2014/main" id="{777D8984-A14F-8B99-17D6-58523AA83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7028" y="6628194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118" name="Text Box 54">
            <a:extLst>
              <a:ext uri="{FF2B5EF4-FFF2-40B4-BE49-F238E27FC236}">
                <a16:creationId xmlns:a16="http://schemas.microsoft.com/office/drawing/2014/main" id="{3DB04CE0-4AD9-472C-14C3-E344624D9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1503" y="6628194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19" name="Text Box 55">
            <a:extLst>
              <a:ext uri="{FF2B5EF4-FFF2-40B4-BE49-F238E27FC236}">
                <a16:creationId xmlns:a16="http://schemas.microsoft.com/office/drawing/2014/main" id="{2D15533F-9776-D2B4-B72E-7AC1B2297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3128" y="6628194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120" name="Text Box 56">
            <a:extLst>
              <a:ext uri="{FF2B5EF4-FFF2-40B4-BE49-F238E27FC236}">
                <a16:creationId xmlns:a16="http://schemas.microsoft.com/office/drawing/2014/main" id="{D31406DF-D415-0E13-2A6A-F6DEC91E1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4753" y="6628194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TW" sz="1800">
                <a:solidFill>
                  <a:prstClr val="black"/>
                </a:solidFill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121" name="AutoShape 57">
            <a:extLst>
              <a:ext uri="{FF2B5EF4-FFF2-40B4-BE49-F238E27FC236}">
                <a16:creationId xmlns:a16="http://schemas.microsoft.com/office/drawing/2014/main" id="{FAF4D918-7371-0377-BADC-1ECBC0AC7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6003" y="4632706"/>
            <a:ext cx="304800" cy="304800"/>
          </a:xfrm>
          <a:prstGeom prst="downArrow">
            <a:avLst>
              <a:gd name="adj1" fmla="val 50000"/>
              <a:gd name="adj2" fmla="val 25000"/>
            </a:avLst>
          </a:prstGeom>
          <a:noFill/>
          <a:ln w="2857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30C9F549-DF13-BA19-3CAB-E82806B35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1203" y="3794506"/>
            <a:ext cx="2324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</a:rPr>
              <a:t>First Empty Slot</a:t>
            </a:r>
          </a:p>
        </p:txBody>
      </p:sp>
    </p:spTree>
    <p:extLst>
      <p:ext uri="{BB962C8B-B14F-4D97-AF65-F5344CB8AC3E}">
        <p14:creationId xmlns:p14="http://schemas.microsoft.com/office/powerpoint/2010/main" val="366509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 animBg="1"/>
      <p:bldP spid="12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BE7D4-22E0-F92F-9929-6E956318D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B5C97B7-A27C-DB9D-3EB4-8579DF2B899A}"/>
              </a:ext>
            </a:extLst>
          </p:cNvPr>
          <p:cNvSpPr txBox="1">
            <a:spLocks/>
          </p:cNvSpPr>
          <p:nvPr/>
        </p:nvSpPr>
        <p:spPr>
          <a:xfrm>
            <a:off x="3380408" y="2441839"/>
            <a:ext cx="8534400" cy="2708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8925" indent="-28892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31825" indent="-2270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73138" indent="-23177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54125" indent="-222250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430338" indent="-1762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389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51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13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74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Palatino Linotype" panose="02040502050505030304" pitchFamily="18" charset="0"/>
              <a:buNone/>
            </a:pPr>
            <a:r>
              <a:rPr lang="en-US" sz="80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541254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61AB2-E7F2-3E1B-A52C-258F3507B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Example Hash Tables Cont.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310CE84-CBFD-C653-83EA-1AAD6955DF80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615922277"/>
              </p:ext>
            </p:extLst>
          </p:nvPr>
        </p:nvGraphicFramePr>
        <p:xfrm>
          <a:off x="1796232" y="3310136"/>
          <a:ext cx="8507408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5344">
                  <a:extLst>
                    <a:ext uri="{9D8B030D-6E8A-4147-A177-3AD203B41FA5}">
                      <a16:colId xmlns:a16="http://schemas.microsoft.com/office/drawing/2014/main" val="1957241108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816716795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975710862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19921302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28487741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82965646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35261294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567569"/>
                  </a:ext>
                </a:extLst>
              </a:tr>
              <a:tr h="205224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23" rtl="0" eaLnBrk="1" latinLnBrk="0" hangingPunct="1"/>
                      <a:r>
                        <a:rPr lang="en-MY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371336"/>
                  </a:ext>
                </a:extLst>
              </a:tr>
            </a:tbl>
          </a:graphicData>
        </a:graphic>
      </p:graphicFrame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824DD73B-C2F2-9601-F829-2850C60971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6228132"/>
              </p:ext>
            </p:extLst>
          </p:nvPr>
        </p:nvGraphicFramePr>
        <p:xfrm>
          <a:off x="1806201" y="5091278"/>
          <a:ext cx="850740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5344">
                  <a:extLst>
                    <a:ext uri="{9D8B030D-6E8A-4147-A177-3AD203B41FA5}">
                      <a16:colId xmlns:a16="http://schemas.microsoft.com/office/drawing/2014/main" val="1957241108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816716795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975710862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19921302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28487741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82965646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35261294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567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371336"/>
                  </a:ext>
                </a:extLst>
              </a:tr>
            </a:tbl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7719100-6266-2AB4-77CF-BF02B8272AC6}"/>
              </a:ext>
            </a:extLst>
          </p:cNvPr>
          <p:cNvCxnSpPr>
            <a:cxnSpLocks/>
          </p:cNvCxnSpPr>
          <p:nvPr/>
        </p:nvCxnSpPr>
        <p:spPr>
          <a:xfrm>
            <a:off x="4820568" y="4051816"/>
            <a:ext cx="4752528" cy="10394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2869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61AB2-E7F2-3E1B-A52C-258F3507B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Example Hash Tables Cont.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310CE84-CBFD-C653-83EA-1AAD6955DF80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872892440"/>
              </p:ext>
            </p:extLst>
          </p:nvPr>
        </p:nvGraphicFramePr>
        <p:xfrm>
          <a:off x="1796232" y="3310136"/>
          <a:ext cx="8507408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5344">
                  <a:extLst>
                    <a:ext uri="{9D8B030D-6E8A-4147-A177-3AD203B41FA5}">
                      <a16:colId xmlns:a16="http://schemas.microsoft.com/office/drawing/2014/main" val="1957241108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816716795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975710862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19921302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28487741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82965646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35261294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567569"/>
                  </a:ext>
                </a:extLst>
              </a:tr>
              <a:tr h="205224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23" rtl="0" eaLnBrk="1" latinLnBrk="0" hangingPunct="1"/>
                      <a:r>
                        <a:rPr lang="en-MY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371336"/>
                  </a:ext>
                </a:extLst>
              </a:tr>
            </a:tbl>
          </a:graphicData>
        </a:graphic>
      </p:graphicFrame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824DD73B-C2F2-9601-F829-2850C60971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8245293"/>
              </p:ext>
            </p:extLst>
          </p:nvPr>
        </p:nvGraphicFramePr>
        <p:xfrm>
          <a:off x="1806201" y="5091278"/>
          <a:ext cx="850740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5344">
                  <a:extLst>
                    <a:ext uri="{9D8B030D-6E8A-4147-A177-3AD203B41FA5}">
                      <a16:colId xmlns:a16="http://schemas.microsoft.com/office/drawing/2014/main" val="1957241108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816716795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975710862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19921302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28487741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82965646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35261294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567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371336"/>
                  </a:ext>
                </a:extLst>
              </a:tr>
            </a:tbl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7719100-6266-2AB4-77CF-BF02B8272AC6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3812456" y="4046736"/>
            <a:ext cx="2237480" cy="10445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43EC179-B8F3-3A2B-B06A-2EC26861C90C}"/>
              </a:ext>
            </a:extLst>
          </p:cNvPr>
          <p:cNvSpPr txBox="1"/>
          <p:nvPr/>
        </p:nvSpPr>
        <p:spPr>
          <a:xfrm>
            <a:off x="10561650" y="1975681"/>
            <a:ext cx="29194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dirty="0"/>
              <a:t>Aim for constant-­‐time (i.e., O(1)) </a:t>
            </a:r>
            <a:r>
              <a:rPr lang="en-MY" sz="2400" dirty="0">
                <a:solidFill>
                  <a:srgbClr val="FF0000"/>
                </a:solidFill>
              </a:rPr>
              <a:t>find</a:t>
            </a:r>
            <a:r>
              <a:rPr lang="en-MY" sz="2400" dirty="0"/>
              <a:t>, </a:t>
            </a:r>
            <a:r>
              <a:rPr lang="en-MY" sz="2400" dirty="0">
                <a:solidFill>
                  <a:srgbClr val="FF0000"/>
                </a:solidFill>
              </a:rPr>
              <a:t>insert</a:t>
            </a:r>
            <a:r>
              <a:rPr lang="en-MY" sz="2400" dirty="0"/>
              <a:t>, and </a:t>
            </a:r>
            <a:r>
              <a:rPr lang="en-MY" sz="2400" dirty="0">
                <a:solidFill>
                  <a:srgbClr val="FF0000"/>
                </a:solidFill>
              </a:rPr>
              <a:t>delete.</a:t>
            </a:r>
          </a:p>
          <a:p>
            <a:r>
              <a:rPr lang="en-MY" sz="2400" dirty="0"/>
              <a:t>Ex: search(5)</a:t>
            </a:r>
          </a:p>
          <a:p>
            <a:r>
              <a:rPr lang="en-MY" sz="2400" dirty="0"/>
              <a:t>Hash Tables [5]=5.</a:t>
            </a:r>
          </a:p>
        </p:txBody>
      </p:sp>
    </p:spTree>
    <p:extLst>
      <p:ext uri="{BB962C8B-B14F-4D97-AF65-F5344CB8AC3E}">
        <p14:creationId xmlns:p14="http://schemas.microsoft.com/office/powerpoint/2010/main" val="424395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61AB2-E7F2-3E1B-A52C-258F3507B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Example Hash Tables Cont.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310CE84-CBFD-C653-83EA-1AAD6955DF80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3110141781"/>
              </p:ext>
            </p:extLst>
          </p:nvPr>
        </p:nvGraphicFramePr>
        <p:xfrm>
          <a:off x="1796232" y="3310136"/>
          <a:ext cx="8507408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5344">
                  <a:extLst>
                    <a:ext uri="{9D8B030D-6E8A-4147-A177-3AD203B41FA5}">
                      <a16:colId xmlns:a16="http://schemas.microsoft.com/office/drawing/2014/main" val="1957241108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816716795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975710862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19921302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28487741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82965646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35261294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567569"/>
                  </a:ext>
                </a:extLst>
              </a:tr>
              <a:tr h="205224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23" rtl="0" eaLnBrk="1" latinLnBrk="0" hangingPunct="1"/>
                      <a:r>
                        <a:rPr lang="en-MY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33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371336"/>
                  </a:ext>
                </a:extLst>
              </a:tr>
            </a:tbl>
          </a:graphicData>
        </a:graphic>
      </p:graphicFrame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824DD73B-C2F2-9601-F829-2850C60971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5238400"/>
              </p:ext>
            </p:extLst>
          </p:nvPr>
        </p:nvGraphicFramePr>
        <p:xfrm>
          <a:off x="1806201" y="5091278"/>
          <a:ext cx="850740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5344">
                  <a:extLst>
                    <a:ext uri="{9D8B030D-6E8A-4147-A177-3AD203B41FA5}">
                      <a16:colId xmlns:a16="http://schemas.microsoft.com/office/drawing/2014/main" val="1957241108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816716795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975710862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19921302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28487741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82965646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35261294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index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567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371336"/>
                  </a:ext>
                </a:extLst>
              </a:tr>
            </a:tbl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7719100-6266-2AB4-77CF-BF02B8272AC6}"/>
              </a:ext>
            </a:extLst>
          </p:cNvPr>
          <p:cNvCxnSpPr>
            <a:cxnSpLocks/>
          </p:cNvCxnSpPr>
          <p:nvPr/>
        </p:nvCxnSpPr>
        <p:spPr>
          <a:xfrm>
            <a:off x="7196832" y="4046736"/>
            <a:ext cx="0" cy="10445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D44945B-B543-E06A-E518-E654B2143287}"/>
              </a:ext>
            </a:extLst>
          </p:cNvPr>
          <p:cNvSpPr txBox="1"/>
          <p:nvPr/>
        </p:nvSpPr>
        <p:spPr>
          <a:xfrm>
            <a:off x="9505685" y="2138238"/>
            <a:ext cx="39799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chemeClr val="tx2"/>
                </a:solidFill>
              </a:rPr>
              <a:t>hash function</a:t>
            </a:r>
            <a:endParaRPr lang="ar-IQ" sz="2400" dirty="0"/>
          </a:p>
          <a:p>
            <a:r>
              <a:rPr lang="en-MY" sz="2400" dirty="0"/>
              <a:t>Number mod size=Hash index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201B55-1BAE-E6BB-C81A-BCBBFC747823}"/>
              </a:ext>
            </a:extLst>
          </p:cNvPr>
          <p:cNvSpPr txBox="1"/>
          <p:nvPr/>
        </p:nvSpPr>
        <p:spPr>
          <a:xfrm>
            <a:off x="10566247" y="2961238"/>
            <a:ext cx="2919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dirty="0"/>
              <a:t>33 mod 6=3</a:t>
            </a:r>
          </a:p>
        </p:txBody>
      </p:sp>
    </p:spTree>
    <p:extLst>
      <p:ext uri="{BB962C8B-B14F-4D97-AF65-F5344CB8AC3E}">
        <p14:creationId xmlns:p14="http://schemas.microsoft.com/office/powerpoint/2010/main" val="297365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61AB2-E7F2-3E1B-A52C-258F3507B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Example Hash Tables Cont.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310CE84-CBFD-C653-83EA-1AAD6955DF80}"/>
              </a:ext>
            </a:extLst>
          </p:cNvPr>
          <p:cNvGraphicFramePr>
            <a:graphicFrameLocks noGrp="1"/>
          </p:cNvGraphicFramePr>
          <p:nvPr>
            <p:ph idx="10"/>
          </p:nvPr>
        </p:nvGraphicFramePr>
        <p:xfrm>
          <a:off x="1796232" y="3310136"/>
          <a:ext cx="8507408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5344">
                  <a:extLst>
                    <a:ext uri="{9D8B030D-6E8A-4147-A177-3AD203B41FA5}">
                      <a16:colId xmlns:a16="http://schemas.microsoft.com/office/drawing/2014/main" val="1957241108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816716795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975710862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19921302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28487741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82965646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35261294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567569"/>
                  </a:ext>
                </a:extLst>
              </a:tr>
              <a:tr h="205224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23" rtl="0" eaLnBrk="1" latinLnBrk="0" hangingPunct="1"/>
                      <a:r>
                        <a:rPr lang="en-MY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33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371336"/>
                  </a:ext>
                </a:extLst>
              </a:tr>
            </a:tbl>
          </a:graphicData>
        </a:graphic>
      </p:graphicFrame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824DD73B-C2F2-9601-F829-2850C60971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7961088"/>
              </p:ext>
            </p:extLst>
          </p:nvPr>
        </p:nvGraphicFramePr>
        <p:xfrm>
          <a:off x="1806201" y="5091278"/>
          <a:ext cx="850740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5344">
                  <a:extLst>
                    <a:ext uri="{9D8B030D-6E8A-4147-A177-3AD203B41FA5}">
                      <a16:colId xmlns:a16="http://schemas.microsoft.com/office/drawing/2014/main" val="1957241108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816716795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975710862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19921302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28487741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82965646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35261294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index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567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33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371336"/>
                  </a:ext>
                </a:extLst>
              </a:tr>
            </a:tbl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7719100-6266-2AB4-77CF-BF02B8272AC6}"/>
              </a:ext>
            </a:extLst>
          </p:cNvPr>
          <p:cNvCxnSpPr>
            <a:cxnSpLocks/>
          </p:cNvCxnSpPr>
          <p:nvPr/>
        </p:nvCxnSpPr>
        <p:spPr>
          <a:xfrm>
            <a:off x="7196832" y="4046736"/>
            <a:ext cx="0" cy="10445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D44945B-B543-E06A-E518-E654B2143287}"/>
              </a:ext>
            </a:extLst>
          </p:cNvPr>
          <p:cNvSpPr txBox="1"/>
          <p:nvPr/>
        </p:nvSpPr>
        <p:spPr>
          <a:xfrm>
            <a:off x="9579145" y="2078730"/>
            <a:ext cx="39079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solidFill>
                  <a:schemeClr val="tx2"/>
                </a:solidFill>
              </a:rPr>
              <a:t>hash function</a:t>
            </a:r>
            <a:endParaRPr lang="ar-IQ" sz="2400" dirty="0"/>
          </a:p>
          <a:p>
            <a:r>
              <a:rPr lang="en-MY" sz="2400" dirty="0"/>
              <a:t>Number mod size=Hash index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201B55-1BAE-E6BB-C81A-BCBBFC747823}"/>
              </a:ext>
            </a:extLst>
          </p:cNvPr>
          <p:cNvSpPr txBox="1"/>
          <p:nvPr/>
        </p:nvSpPr>
        <p:spPr>
          <a:xfrm>
            <a:off x="10567699" y="2838571"/>
            <a:ext cx="2919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dirty="0"/>
              <a:t>33 mod 6=3</a:t>
            </a:r>
          </a:p>
        </p:txBody>
      </p:sp>
    </p:spTree>
    <p:extLst>
      <p:ext uri="{BB962C8B-B14F-4D97-AF65-F5344CB8AC3E}">
        <p14:creationId xmlns:p14="http://schemas.microsoft.com/office/powerpoint/2010/main" val="2576467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61AB2-E7F2-3E1B-A52C-258F3507B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Example Hash Tables Cont.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310CE84-CBFD-C653-83EA-1AAD6955DF80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936501169"/>
              </p:ext>
            </p:extLst>
          </p:nvPr>
        </p:nvGraphicFramePr>
        <p:xfrm>
          <a:off x="1796232" y="3310136"/>
          <a:ext cx="8507408" cy="73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5344">
                  <a:extLst>
                    <a:ext uri="{9D8B030D-6E8A-4147-A177-3AD203B41FA5}">
                      <a16:colId xmlns:a16="http://schemas.microsoft.com/office/drawing/2014/main" val="1957241108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816716795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975710862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19921302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28487741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82965646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35261294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567569"/>
                  </a:ext>
                </a:extLst>
              </a:tr>
              <a:tr h="205224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23" rtl="0" eaLnBrk="1" latinLnBrk="0" hangingPunct="1"/>
                      <a:r>
                        <a:rPr lang="en-MY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371336"/>
                  </a:ext>
                </a:extLst>
              </a:tr>
            </a:tbl>
          </a:graphicData>
        </a:graphic>
      </p:graphicFrame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824DD73B-C2F2-9601-F829-2850C60971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8925241"/>
              </p:ext>
            </p:extLst>
          </p:nvPr>
        </p:nvGraphicFramePr>
        <p:xfrm>
          <a:off x="1806201" y="5091278"/>
          <a:ext cx="850740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5344">
                  <a:extLst>
                    <a:ext uri="{9D8B030D-6E8A-4147-A177-3AD203B41FA5}">
                      <a16:colId xmlns:a16="http://schemas.microsoft.com/office/drawing/2014/main" val="1957241108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816716795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1975710862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19921302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428487741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829656469"/>
                    </a:ext>
                  </a:extLst>
                </a:gridCol>
                <a:gridCol w="1215344">
                  <a:extLst>
                    <a:ext uri="{9D8B030D-6E8A-4147-A177-3AD203B41FA5}">
                      <a16:colId xmlns:a16="http://schemas.microsoft.com/office/drawing/2014/main" val="35261294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index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567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371336"/>
                  </a:ext>
                </a:extLst>
              </a:tr>
            </a:tbl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7719100-6266-2AB4-77CF-BF02B8272AC6}"/>
              </a:ext>
            </a:extLst>
          </p:cNvPr>
          <p:cNvCxnSpPr>
            <a:cxnSpLocks/>
          </p:cNvCxnSpPr>
          <p:nvPr/>
        </p:nvCxnSpPr>
        <p:spPr>
          <a:xfrm flipH="1">
            <a:off x="7340848" y="4046736"/>
            <a:ext cx="1080120" cy="10445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D44945B-B543-E06A-E518-E654B2143287}"/>
              </a:ext>
            </a:extLst>
          </p:cNvPr>
          <p:cNvSpPr txBox="1"/>
          <p:nvPr/>
        </p:nvSpPr>
        <p:spPr>
          <a:xfrm>
            <a:off x="9573096" y="2260683"/>
            <a:ext cx="3907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dirty="0"/>
              <a:t>Number mod size=Hash index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201B55-1BAE-E6BB-C81A-BCBBFC747823}"/>
              </a:ext>
            </a:extLst>
          </p:cNvPr>
          <p:cNvSpPr txBox="1"/>
          <p:nvPr/>
        </p:nvSpPr>
        <p:spPr>
          <a:xfrm>
            <a:off x="10567699" y="2838571"/>
            <a:ext cx="2919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dirty="0"/>
              <a:t>3 mod 6=3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091231-DF92-1EA5-C29A-95CD192974AA}"/>
              </a:ext>
            </a:extLst>
          </p:cNvPr>
          <p:cNvSpPr txBox="1"/>
          <p:nvPr/>
        </p:nvSpPr>
        <p:spPr>
          <a:xfrm>
            <a:off x="8450028" y="4307847"/>
            <a:ext cx="2919435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>
                <a:ea typeface="新細明體" panose="02020500000000000000" pitchFamily="18" charset="-120"/>
              </a:rPr>
              <a:t>Collision</a:t>
            </a:r>
            <a:endParaRPr lang="en-MY" dirty="0"/>
          </a:p>
        </p:txBody>
      </p:sp>
      <p:graphicFrame>
        <p:nvGraphicFramePr>
          <p:cNvPr id="9" name="Object 22">
            <a:extLst>
              <a:ext uri="{FF2B5EF4-FFF2-40B4-BE49-F238E27FC236}">
                <a16:creationId xmlns:a16="http://schemas.microsoft.com/office/drawing/2014/main" id="{D974D18B-F152-9E08-F3B7-15D644FEB6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187808"/>
              </p:ext>
            </p:extLst>
          </p:nvPr>
        </p:nvGraphicFramePr>
        <p:xfrm>
          <a:off x="10337800" y="3916363"/>
          <a:ext cx="304800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1826640" imgH="659160" progId="MS_ClipArt_Gallery.2">
                  <p:embed/>
                </p:oleObj>
              </mc:Choice>
              <mc:Fallback>
                <p:oleObj name="Clip" r:id="rId3" imgW="1826640" imgH="659160" progId="MS_ClipArt_Gallery.2">
                  <p:embed/>
                  <p:pic>
                    <p:nvPicPr>
                      <p:cNvPr id="1026" name="Object 22">
                        <a:extLst>
                          <a:ext uri="{FF2B5EF4-FFF2-40B4-BE49-F238E27FC236}">
                            <a16:creationId xmlns:a16="http://schemas.microsoft.com/office/drawing/2014/main" id="{89F57CFF-B51E-8DEC-72D5-17A3CF9FA0E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7800" y="3916363"/>
                        <a:ext cx="3048000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702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740C6-C6C6-C347-C178-E98C2F386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Motivations of Hash Tables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F5D53-6AA7-4872-880A-1478A3696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zh-TW" sz="2800" dirty="0">
                <a:latin typeface="Times New Roman" panose="02020603050405020304" pitchFamily="18" charset="0"/>
              </a:rPr>
              <a:t>We have n items, each contains a key and value (k, value).</a:t>
            </a:r>
          </a:p>
          <a:p>
            <a:pPr lvl="1">
              <a:lnSpc>
                <a:spcPct val="80000"/>
              </a:lnSpc>
            </a:pPr>
            <a:r>
              <a:rPr lang="en-US" altLang="zh-TW" sz="2800" dirty="0">
                <a:latin typeface="Times New Roman" panose="02020603050405020304" pitchFamily="18" charset="0"/>
              </a:rPr>
              <a:t>The key  uniquely determines the item.</a:t>
            </a:r>
          </a:p>
          <a:p>
            <a:pPr>
              <a:lnSpc>
                <a:spcPct val="80000"/>
              </a:lnSpc>
            </a:pPr>
            <a:r>
              <a:rPr lang="en-US" altLang="zh-TW" sz="2800" dirty="0">
                <a:latin typeface="Times New Roman" panose="02020603050405020304" pitchFamily="18" charset="0"/>
              </a:rPr>
              <a:t> Each key could be anything, e.g., a number in </a:t>
            </a:r>
            <a:r>
              <a:rPr lang="en-US" altLang="zh-TW" sz="2800" i="1" dirty="0">
                <a:latin typeface="Times New Roman" panose="02020603050405020304" pitchFamily="18" charset="0"/>
              </a:rPr>
              <a:t>[0, 2</a:t>
            </a:r>
            <a:r>
              <a:rPr lang="en-US" altLang="zh-TW" sz="2800" i="1" baseline="30000" dirty="0">
                <a:latin typeface="Times New Roman" panose="02020603050405020304" pitchFamily="18" charset="0"/>
              </a:rPr>
              <a:t>32</a:t>
            </a:r>
            <a:r>
              <a:rPr lang="en-US" altLang="zh-TW" sz="2800" i="1" dirty="0">
                <a:latin typeface="Times New Roman" panose="02020603050405020304" pitchFamily="18" charset="0"/>
              </a:rPr>
              <a:t>],</a:t>
            </a:r>
            <a:r>
              <a:rPr lang="en-US" altLang="zh-TW" sz="2800" dirty="0">
                <a:latin typeface="Times New Roman" panose="02020603050405020304" pitchFamily="18" charset="0"/>
              </a:rPr>
              <a:t> a string of length </a:t>
            </a:r>
            <a:r>
              <a:rPr lang="en-US" altLang="zh-TW" sz="2800" i="1" dirty="0">
                <a:latin typeface="Times New Roman" panose="02020603050405020304" pitchFamily="18" charset="0"/>
              </a:rPr>
              <a:t>32</a:t>
            </a:r>
            <a:r>
              <a:rPr lang="en-US" altLang="zh-TW" sz="2800" dirty="0">
                <a:latin typeface="Times New Roman" panose="02020603050405020304" pitchFamily="18" charset="0"/>
              </a:rPr>
              <a:t>, array of numbers, etc. </a:t>
            </a:r>
          </a:p>
          <a:p>
            <a:pPr>
              <a:lnSpc>
                <a:spcPct val="80000"/>
              </a:lnSpc>
            </a:pPr>
            <a:r>
              <a:rPr lang="en-US" altLang="zh-TW" sz="2800" dirty="0">
                <a:latin typeface="Times New Roman" panose="02020603050405020304" pitchFamily="18" charset="0"/>
              </a:rPr>
              <a:t>How to store the n items such that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2800" dirty="0">
                <a:latin typeface="Times New Roman" panose="02020603050405020304" pitchFamily="18" charset="0"/>
              </a:rPr>
              <a:t>            </a:t>
            </a:r>
            <a:r>
              <a:rPr lang="en-US" altLang="zh-TW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given the key k, we can find the position of the item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zh-TW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            with </a:t>
            </a:r>
            <a:r>
              <a:rPr lang="en-US" altLang="zh-TW" sz="2800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key= k</a:t>
            </a:r>
            <a:r>
              <a:rPr lang="en-US" altLang="zh-TW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ar-IQ" altLang="zh-TW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in </a:t>
            </a:r>
            <a:r>
              <a:rPr lang="en-US" altLang="zh-TW" sz="2800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O(1)</a:t>
            </a:r>
            <a:r>
              <a:rPr lang="en-US" altLang="zh-TW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 time.</a:t>
            </a:r>
          </a:p>
          <a:p>
            <a:pPr lvl="1">
              <a:lnSpc>
                <a:spcPct val="80000"/>
              </a:lnSpc>
            </a:pPr>
            <a:r>
              <a:rPr lang="en-US" altLang="zh-TW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Another constraint: space required is  </a:t>
            </a:r>
            <a:r>
              <a:rPr lang="en-US" altLang="zh-TW" sz="2800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O(n).</a:t>
            </a:r>
            <a:r>
              <a:rPr lang="en-US" altLang="zh-TW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altLang="zh-TW" sz="2800" dirty="0">
                <a:latin typeface="Times New Roman" panose="02020603050405020304" pitchFamily="18" charset="0"/>
              </a:rPr>
              <a:t>Linked list? Space </a:t>
            </a:r>
            <a:r>
              <a:rPr lang="en-US" altLang="zh-TW" sz="2800" i="1" dirty="0">
                <a:latin typeface="Times New Roman" panose="02020603050405020304" pitchFamily="18" charset="0"/>
              </a:rPr>
              <a:t>O(n)</a:t>
            </a:r>
            <a:r>
              <a:rPr lang="en-US" altLang="zh-TW" sz="2800" dirty="0">
                <a:latin typeface="Times New Roman" panose="02020603050405020304" pitchFamily="18" charset="0"/>
              </a:rPr>
              <a:t> and Time </a:t>
            </a:r>
            <a:r>
              <a:rPr lang="en-US" altLang="zh-TW" sz="2800" i="1" dirty="0">
                <a:latin typeface="Times New Roman" panose="02020603050405020304" pitchFamily="18" charset="0"/>
              </a:rPr>
              <a:t>O(n).</a:t>
            </a:r>
          </a:p>
          <a:p>
            <a:pPr>
              <a:lnSpc>
                <a:spcPct val="80000"/>
              </a:lnSpc>
            </a:pPr>
            <a:r>
              <a:rPr lang="en-US" altLang="zh-TW" sz="2800" dirty="0">
                <a:latin typeface="Times New Roman" panose="02020603050405020304" pitchFamily="18" charset="0"/>
              </a:rPr>
              <a:t>Array? Time </a:t>
            </a:r>
            <a:r>
              <a:rPr lang="en-US" altLang="zh-TW" sz="2800" i="1" dirty="0">
                <a:latin typeface="Times New Roman" panose="02020603050405020304" pitchFamily="18" charset="0"/>
              </a:rPr>
              <a:t>O(1)</a:t>
            </a:r>
            <a:r>
              <a:rPr lang="en-US" altLang="zh-TW" sz="2800" dirty="0">
                <a:latin typeface="Times New Roman" panose="02020603050405020304" pitchFamily="18" charset="0"/>
              </a:rPr>
              <a:t> and space: too big, e.g., </a:t>
            </a:r>
          </a:p>
          <a:p>
            <a:pPr lvl="2">
              <a:lnSpc>
                <a:spcPct val="80000"/>
              </a:lnSpc>
            </a:pPr>
            <a:r>
              <a:rPr lang="en-US" altLang="zh-TW" sz="2800" dirty="0">
                <a:latin typeface="Times New Roman" panose="02020603050405020304" pitchFamily="18" charset="0"/>
              </a:rPr>
              <a:t>If the key is an integer in </a:t>
            </a:r>
            <a:r>
              <a:rPr lang="en-US" altLang="zh-TW" sz="2800" i="1" dirty="0">
                <a:latin typeface="Times New Roman" panose="02020603050405020304" pitchFamily="18" charset="0"/>
              </a:rPr>
              <a:t>[0, 2 </a:t>
            </a:r>
            <a:r>
              <a:rPr lang="en-US" altLang="zh-TW" sz="2800" i="1" baseline="30000" dirty="0">
                <a:latin typeface="Times New Roman" panose="02020603050405020304" pitchFamily="18" charset="0"/>
              </a:rPr>
              <a:t>32</a:t>
            </a:r>
            <a:r>
              <a:rPr lang="en-US" altLang="zh-TW" sz="2800" i="1" dirty="0">
                <a:latin typeface="Times New Roman" panose="02020603050405020304" pitchFamily="18" charset="0"/>
              </a:rPr>
              <a:t>],</a:t>
            </a:r>
            <a:r>
              <a:rPr lang="en-US" altLang="zh-TW" sz="2800" dirty="0">
                <a:latin typeface="Times New Roman" panose="02020603050405020304" pitchFamily="18" charset="0"/>
              </a:rPr>
              <a:t> then the space required is </a:t>
            </a:r>
            <a:r>
              <a:rPr lang="en-US" altLang="zh-TW" sz="2800" i="1" dirty="0">
                <a:latin typeface="Times New Roman" panose="02020603050405020304" pitchFamily="18" charset="0"/>
              </a:rPr>
              <a:t>2 </a:t>
            </a:r>
            <a:r>
              <a:rPr lang="en-US" altLang="zh-TW" sz="2800" i="1" baseline="30000" dirty="0">
                <a:latin typeface="Times New Roman" panose="02020603050405020304" pitchFamily="18" charset="0"/>
              </a:rPr>
              <a:t>32</a:t>
            </a:r>
            <a:r>
              <a:rPr lang="en-US" altLang="zh-TW" sz="2800" dirty="0">
                <a:latin typeface="Times New Roman" panose="02020603050405020304" pitchFamily="18" charset="0"/>
              </a:rPr>
              <a:t>.</a:t>
            </a:r>
          </a:p>
          <a:p>
            <a:pPr lvl="2">
              <a:lnSpc>
                <a:spcPct val="80000"/>
              </a:lnSpc>
            </a:pPr>
            <a:r>
              <a:rPr lang="en-US" altLang="zh-TW" sz="2800" dirty="0">
                <a:latin typeface="Times New Roman" panose="02020603050405020304" pitchFamily="18" charset="0"/>
              </a:rPr>
              <a:t>if the key is a string of length 30, the space required is  </a:t>
            </a:r>
            <a:r>
              <a:rPr lang="en-US" altLang="zh-TW" sz="2800" i="1" dirty="0">
                <a:latin typeface="Times New Roman" panose="02020603050405020304" pitchFamily="18" charset="0"/>
              </a:rPr>
              <a:t>26 </a:t>
            </a:r>
            <a:r>
              <a:rPr lang="en-US" altLang="zh-TW" sz="2800" i="1" baseline="30000" dirty="0">
                <a:latin typeface="Times New Roman" panose="02020603050405020304" pitchFamily="18" charset="0"/>
              </a:rPr>
              <a:t>30</a:t>
            </a:r>
            <a:r>
              <a:rPr lang="en-US" altLang="zh-TW" sz="2800" dirty="0">
                <a:latin typeface="Times New Roman" panose="02020603050405020304" pitchFamily="18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altLang="zh-TW" sz="2800" dirty="0">
                <a:latin typeface="Times New Roman" panose="02020603050405020304" pitchFamily="18" charset="0"/>
              </a:rPr>
              <a:t>Hash Table: space </a:t>
            </a:r>
            <a:r>
              <a:rPr lang="en-US" altLang="zh-TW" sz="2800" i="1" dirty="0">
                <a:latin typeface="Times New Roman" panose="02020603050405020304" pitchFamily="18" charset="0"/>
              </a:rPr>
              <a:t>O(n)</a:t>
            </a:r>
            <a:r>
              <a:rPr lang="en-US" altLang="zh-TW" sz="2800" dirty="0">
                <a:latin typeface="Times New Roman" panose="02020603050405020304" pitchFamily="18" charset="0"/>
              </a:rPr>
              <a:t> and time </a:t>
            </a:r>
            <a:r>
              <a:rPr lang="en-US" altLang="zh-TW" sz="2800" i="1" dirty="0">
                <a:latin typeface="Times New Roman" panose="02020603050405020304" pitchFamily="18" charset="0"/>
              </a:rPr>
              <a:t>O(1).</a:t>
            </a:r>
          </a:p>
          <a:p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6E6D84-F554-D04D-A3B8-3043202C6BC0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87017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22703</TotalTime>
  <Words>2255</Words>
  <Application>Microsoft Office PowerPoint</Application>
  <PresentationFormat>Custom</PresentationFormat>
  <Paragraphs>839</Paragraphs>
  <Slides>34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8" baseType="lpstr">
      <vt:lpstr>Arial</vt:lpstr>
      <vt:lpstr>Calibri</vt:lpstr>
      <vt:lpstr>Carlito</vt:lpstr>
      <vt:lpstr>Constantia</vt:lpstr>
      <vt:lpstr>Courier New</vt:lpstr>
      <vt:lpstr>Palatino Linotype</vt:lpstr>
      <vt:lpstr>Symbol</vt:lpstr>
      <vt:lpstr>Tahoma</vt:lpstr>
      <vt:lpstr>Times New Roman</vt:lpstr>
      <vt:lpstr>Verdana</vt:lpstr>
      <vt:lpstr>Wingdings</vt:lpstr>
      <vt:lpstr>Wingdings 2</vt:lpstr>
      <vt:lpstr>Office Theme</vt:lpstr>
      <vt:lpstr>Clip</vt:lpstr>
      <vt:lpstr>hash table</vt:lpstr>
      <vt:lpstr>Example Hash Tables</vt:lpstr>
      <vt:lpstr>Example Hash Tables Cont.</vt:lpstr>
      <vt:lpstr>Example Hash Tables Cont.</vt:lpstr>
      <vt:lpstr>Example Hash Tables Cont.</vt:lpstr>
      <vt:lpstr>Example Hash Tables Cont.</vt:lpstr>
      <vt:lpstr>Example Hash Tables Cont.</vt:lpstr>
      <vt:lpstr>Example Hash Tables Cont.</vt:lpstr>
      <vt:lpstr>Motivations of Hash Tables </vt:lpstr>
      <vt:lpstr>Basic ideas of Hash Tables </vt:lpstr>
      <vt:lpstr>Hash Functions</vt:lpstr>
      <vt:lpstr>Using hash functions for Hash Tables</vt:lpstr>
      <vt:lpstr>Example of Hash Table used for  Dictionary of phone numbers</vt:lpstr>
      <vt:lpstr>Example: Simple Integer Hash Function</vt:lpstr>
      <vt:lpstr>Example: Simple Integer Hash Function Cont.</vt:lpstr>
      <vt:lpstr>Example: Simple Integer Hash Function Cont.</vt:lpstr>
      <vt:lpstr>Example: Simple Integer Hash Function Cont.</vt:lpstr>
      <vt:lpstr>Example: Simple Integer Hash Function Cont.</vt:lpstr>
      <vt:lpstr>Example: Simple Integer Hash Function Cont.</vt:lpstr>
      <vt:lpstr>Collision Handling </vt:lpstr>
      <vt:lpstr>Methods of Resolution</vt:lpstr>
      <vt:lpstr>Collision Resolution by Chaining</vt:lpstr>
      <vt:lpstr>EX: Collision Resolution by Chaining</vt:lpstr>
      <vt:lpstr>PowerPoint Presentation</vt:lpstr>
      <vt:lpstr>Open Addressing (closed hashing)</vt:lpstr>
      <vt:lpstr>Linear Probing</vt:lpstr>
      <vt:lpstr>Search with Linear Probing</vt:lpstr>
      <vt:lpstr>Example Search</vt:lpstr>
      <vt:lpstr>Example Search Cont.</vt:lpstr>
      <vt:lpstr>Updates with Linear Probing</vt:lpstr>
      <vt:lpstr>Example Remove</vt:lpstr>
      <vt:lpstr>Example Remove Cont.</vt:lpstr>
      <vt:lpstr>Example Insert</vt:lpstr>
      <vt:lpstr>PowerPoint Presentation</vt:lpstr>
    </vt:vector>
  </TitlesOfParts>
  <Company>Sheridan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Vakanski Aleksandar</dc:creator>
  <cp:lastModifiedBy>Al Ali Ghazwan Abdulnabi Abood</cp:lastModifiedBy>
  <cp:revision>2899</cp:revision>
  <cp:lastPrinted>2016-01-16T17:38:40Z</cp:lastPrinted>
  <dcterms:created xsi:type="dcterms:W3CDTF">2014-06-16T13:46:25Z</dcterms:created>
  <dcterms:modified xsi:type="dcterms:W3CDTF">2022-12-29T15:11:10Z</dcterms:modified>
</cp:coreProperties>
</file>